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0" r:id="rId2"/>
    <p:sldMasterId id="2147483763" r:id="rId3"/>
    <p:sldMasterId id="2147483765" r:id="rId4"/>
  </p:sldMasterIdLst>
  <p:sldIdLst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1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0"/>
            <a:ext cx="9143245" cy="42119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40"/>
            <a:ext cx="9144000" cy="3779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4595647"/>
            <a:ext cx="5810063" cy="512381"/>
          </a:xfrm>
        </p:spPr>
        <p:txBody>
          <a:bodyPr>
            <a:noAutofit/>
          </a:bodyPr>
          <a:lstStyle>
            <a:lvl1pPr>
              <a:lnSpc>
                <a:spcPts val="2600"/>
              </a:lnSpc>
              <a:defRPr sz="2400" b="1" cap="none" baseline="0">
                <a:solidFill>
                  <a:schemeClr val="tx1"/>
                </a:solidFill>
                <a:latin typeface="Franklin Gothic Medium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135460"/>
            <a:ext cx="5804620" cy="401242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6446520"/>
            <a:ext cx="5287107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b="0" kern="900" spc="100" baseline="0" dirty="0">
                <a:solidFill>
                  <a:schemeClr val="bg1">
                    <a:lumMod val="65000"/>
                  </a:schemeClr>
                </a:solidFill>
                <a:latin typeface="Franklin Gothic Medium Cond" pitchFamily="34" charset="0"/>
                <a:cs typeface="Arial" pitchFamily="34" charset="0"/>
              </a:rPr>
              <a:t>NATIONAL SECURITY  •  ENERGY &amp; ENVIRONMENT  •  HEALTH  •  CYBERSECURITY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6656832"/>
            <a:ext cx="259080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© SAIC.</a:t>
            </a:r>
            <a:r>
              <a:rPr lang="en-US" sz="600" baseline="0" dirty="0">
                <a:solidFill>
                  <a:schemeClr val="accent1"/>
                </a:solidFill>
                <a:latin typeface="+mn-lt"/>
                <a:cs typeface="Arial" pitchFamily="34" charset="0"/>
              </a:rPr>
              <a:t> All rights reserved.</a:t>
            </a:r>
            <a:endParaRPr lang="en-US" sz="600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0" y="6086415"/>
            <a:ext cx="1212688" cy="591788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285999" y="5733288"/>
            <a:ext cx="5809593" cy="283464"/>
          </a:xfrm>
        </p:spPr>
        <p:txBody>
          <a:bodyPr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None/>
              <a:tabLst/>
              <a:defRPr sz="1200">
                <a:solidFill>
                  <a:schemeClr val="tx1"/>
                </a:solidFill>
                <a:latin typeface="Franklin Gothic Medium" pitchFamily="34" charset="0"/>
              </a:defRPr>
            </a:lvl1pPr>
            <a:lvl2pPr marL="342900" indent="0">
              <a:buNone/>
              <a:defRPr sz="1100"/>
            </a:lvl2pPr>
            <a:lvl3pPr marL="742950" indent="0">
              <a:buNone/>
              <a:defRPr sz="1100"/>
            </a:lvl3pPr>
            <a:lvl4pPr marL="10287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89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Dem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14800"/>
          </a:xfrm>
        </p:spPr>
        <p:txBody>
          <a:bodyPr>
            <a:noAutofit/>
          </a:bodyPr>
          <a:lstStyle>
            <a:lvl1pPr marL="231775" indent="-231775">
              <a:defRPr sz="1600">
                <a:latin typeface="Franklin Gothic Medium" pitchFamily="34" charset="0"/>
              </a:defRPr>
            </a:lvl1pPr>
            <a:lvl2pPr>
              <a:defRPr sz="1400">
                <a:latin typeface="Franklin Gothic Medium" pitchFamily="34" charset="0"/>
              </a:defRPr>
            </a:lvl2pPr>
            <a:lvl3pPr>
              <a:defRPr sz="1200">
                <a:latin typeface="Franklin Gothic Medium" pitchFamily="34" charset="0"/>
              </a:defRPr>
            </a:lvl3pPr>
            <a:lvl4pPr>
              <a:buClr>
                <a:schemeClr val="bg1">
                  <a:lumMod val="75000"/>
                </a:schemeClr>
              </a:buClr>
              <a:defRPr sz="1100">
                <a:latin typeface="Franklin Gothic Medium" pitchFamily="34" charset="0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  <a:latin typeface="Franklin Gothic Medium" pitchFamily="34" charset="0"/>
              </a:defRPr>
            </a:lvl1pPr>
          </a:lstStyle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924990-9E2A-456C-8127-8C4167D5A34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6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286000" y="3689295"/>
            <a:ext cx="4283060" cy="533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924990-9E2A-456C-8127-8C4167D5A34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22571"/>
            <a:ext cx="362857" cy="158583"/>
          </a:xfrm>
          <a:prstGeom prst="rect">
            <a:avLst/>
          </a:prstGeom>
        </p:spPr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6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286000" y="3689295"/>
            <a:ext cx="4283060" cy="533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wmf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Current\ca-SAIC_Brand_Guide_2011\12-0623-Deliverable\12-0623-Working\12-0623-PPTs_Groups_BUs\12-0623-Images\12-0623-ppt_top_new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80377"/>
            <a:ext cx="6111860" cy="81084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Help Using This Template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eaLnBrk="1" hangingPunct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22571"/>
            <a:ext cx="362857" cy="15858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0">
                <a:solidFill>
                  <a:schemeClr val="tx2"/>
                </a:solidFill>
                <a:latin typeface="Franklin Gothic Medium" pitchFamily="34" charset="0"/>
                <a:cs typeface="Arial" pitchFamily="34" charset="0"/>
              </a:defRPr>
            </a:lvl1pPr>
          </a:lstStyle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43431" y="6400800"/>
            <a:ext cx="509755" cy="215444"/>
          </a:xfrm>
          <a:prstGeom prst="rect">
            <a:avLst/>
          </a:prstGeom>
        </p:spPr>
        <p:txBody>
          <a:bodyPr wrap="none" lIns="0" rIns="0" anchor="ctr" anchorCtr="0">
            <a:spAutoFit/>
          </a:bodyPr>
          <a:lstStyle/>
          <a:p>
            <a:r>
              <a:rPr lang="en-US" sz="800" b="1" kern="900" spc="100" baseline="0" dirty="0">
                <a:solidFill>
                  <a:schemeClr val="bg1">
                    <a:lumMod val="65000"/>
                  </a:schemeClr>
                </a:solidFill>
                <a:latin typeface="Franklin Gothic Book" pitchFamily="34" charset="0"/>
                <a:cs typeface="Arial" pitchFamily="34" charset="0"/>
              </a:rPr>
              <a:t>SAIC.com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40232" y="6408058"/>
            <a:ext cx="0" cy="188686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76600" y="6678203"/>
            <a:ext cx="259080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© SAIC.</a:t>
            </a:r>
            <a:r>
              <a:rPr lang="en-US" sz="600" baseline="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0" y="6086415"/>
            <a:ext cx="1212688" cy="59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7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200" b="0" i="0" kern="1200">
          <a:solidFill>
            <a:schemeClr val="bg1"/>
          </a:solidFill>
          <a:latin typeface="Franklin Gothic Demi" pitchFamily="34" charset="0"/>
          <a:ea typeface="+mj-ea"/>
          <a:cs typeface="Arial"/>
        </a:defRPr>
      </a:lvl1pPr>
    </p:titleStyle>
    <p:bodyStyle>
      <a:lvl1pPr marL="231775" indent="-231775" algn="l" defTabSz="9144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lang="en-US" sz="1600" kern="1200" dirty="0" smtClean="0">
          <a:solidFill>
            <a:schemeClr val="tx1"/>
          </a:solidFill>
          <a:latin typeface="Franklin Gothic Medium" pitchFamily="34" charset="0"/>
          <a:ea typeface="+mn-ea"/>
          <a:cs typeface="Arial" pitchFamily="34" charset="0"/>
        </a:defRPr>
      </a:lvl1pPr>
      <a:lvl2pPr marL="571500" indent="-228600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171450" algn="l" defTabSz="914400" rtl="0" eaLnBrk="1" latinLnBrk="0" hangingPunct="1">
        <a:spcBef>
          <a:spcPct val="20000"/>
        </a:spcBef>
        <a:buClr>
          <a:schemeClr val="tx2">
            <a:lumMod val="40000"/>
            <a:lumOff val="60000"/>
          </a:schemeClr>
        </a:buClr>
        <a:buSzPct val="80000"/>
        <a:buFont typeface="Arial"/>
        <a:buChar char="•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00150" indent="-17145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–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ingt\Desktop\12-0623-ppt_divNew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1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689295"/>
            <a:ext cx="4283060" cy="533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Franklin Gothic Demi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ingt\Desktop\12-0623-ppt_divNew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1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689295"/>
            <a:ext cx="4283060" cy="533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Franklin Gothic Demi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4/8/2024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B750AB-B4E0-4A19-B452-968C93E4CF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6857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>
                <a:solidFill>
                  <a:schemeClr val="tx1"/>
                </a:solidFill>
                <a:effectLst/>
                <a:latin typeface="+mn-lt"/>
              </a:rPr>
              <a:t>yards per catch (ypc)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763000" cy="55626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Purpose: Differentiate those WR’s who stretch the field versus those which are possession/ short yardage receivers or receivers such as RB’s who catch the ball on short passes coming out of the back field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Adjustments are for </a:t>
            </a:r>
            <a:r>
              <a:rPr lang="en-US" b="1" i="1" dirty="0"/>
              <a:t>Short and Medium Passes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Call the pass play as usual and determine the Index in the traditional manner using the team’s index and the player’s receiving grade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/>
              <a:t>If the pass is complete consult receiver’s </a:t>
            </a:r>
            <a:r>
              <a:rPr lang="en-US" b="1" dirty="0"/>
              <a:t>YPC</a:t>
            </a:r>
            <a:r>
              <a:rPr lang="en-US" dirty="0"/>
              <a:t> rating</a:t>
            </a:r>
          </a:p>
        </p:txBody>
      </p:sp>
    </p:spTree>
    <p:extLst>
      <p:ext uri="{BB962C8B-B14F-4D97-AF65-F5344CB8AC3E}">
        <p14:creationId xmlns:p14="http://schemas.microsoft.com/office/powerpoint/2010/main" val="1473477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6857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>
                <a:solidFill>
                  <a:schemeClr val="tx1"/>
                </a:solidFill>
                <a:effectLst/>
                <a:latin typeface="+mn-lt"/>
              </a:rPr>
              <a:t>yards per catch (ypc)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066800"/>
            <a:ext cx="5105400" cy="5562600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400" dirty="0"/>
              <a:t>Receivers will have a grade that will look like the following: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1800" b="1" dirty="0"/>
              <a:t>M 2-8 (+3), 52; S 2-7 (-4), 17; E (+2), etc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1800" dirty="0"/>
              <a:t>The </a:t>
            </a:r>
            <a:r>
              <a:rPr lang="en-US" sz="1800" b="1" dirty="0"/>
              <a:t>“M”</a:t>
            </a:r>
            <a:r>
              <a:rPr lang="en-US" sz="1800" dirty="0"/>
              <a:t> indicates that the Medium Pass Board may be used on certain play results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1800" dirty="0"/>
              <a:t>An </a:t>
            </a:r>
            <a:r>
              <a:rPr lang="en-US" sz="1800" b="1" dirty="0"/>
              <a:t>“S”</a:t>
            </a:r>
            <a:r>
              <a:rPr lang="en-US" sz="1800" dirty="0"/>
              <a:t> would indicate the Short Pass Board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1800" dirty="0"/>
              <a:t>An </a:t>
            </a:r>
            <a:r>
              <a:rPr lang="en-US" sz="1800" b="1" dirty="0"/>
              <a:t>“E”</a:t>
            </a:r>
            <a:r>
              <a:rPr lang="en-US" sz="1800" dirty="0"/>
              <a:t> would leave the play as called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1800" dirty="0"/>
              <a:t>The </a:t>
            </a:r>
            <a:r>
              <a:rPr lang="en-US" sz="1800" b="1" dirty="0"/>
              <a:t>2-8</a:t>
            </a:r>
            <a:r>
              <a:rPr lang="en-US" sz="1800" dirty="0"/>
              <a:t> represents the play results that will trigger the use of the yardage on the Medium Pass Boards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1800" dirty="0"/>
              <a:t>Completions on PRN 9 or higher would keep the original pass call 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1800" dirty="0"/>
              <a:t>The </a:t>
            </a:r>
            <a:r>
              <a:rPr lang="en-US" sz="1800" b="1" dirty="0"/>
              <a:t>(+3)</a:t>
            </a:r>
            <a:r>
              <a:rPr lang="en-US" sz="1800" dirty="0"/>
              <a:t> represents the yardage adjustment on ALL completions to the respective receiver whether the play called was a Screen, Short, Medium or Long pass. </a:t>
            </a:r>
          </a:p>
        </p:txBody>
      </p:sp>
      <p:pic>
        <p:nvPicPr>
          <p:cNvPr id="5" name="Picture 4" descr="A table with numbers and numbers&#10;&#10;Description automatically generated">
            <a:extLst>
              <a:ext uri="{FF2B5EF4-FFF2-40B4-BE49-F238E27FC236}">
                <a16:creationId xmlns:a16="http://schemas.microsoft.com/office/drawing/2014/main" id="{23278E78-4AF7-C219-28F2-E2527CF5D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2255" y="1331404"/>
            <a:ext cx="3571113" cy="419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83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6857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>
                <a:solidFill>
                  <a:schemeClr val="tx1"/>
                </a:solidFill>
                <a:effectLst/>
                <a:latin typeface="+mn-lt"/>
              </a:rPr>
              <a:t>yards per catch (ypc)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763000" cy="556260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b="1" dirty="0"/>
              <a:t>M 2-8 (+3), 52</a:t>
            </a:r>
            <a:r>
              <a:rPr lang="en-US" dirty="0"/>
              <a:t> </a:t>
            </a:r>
            <a:r>
              <a:rPr lang="en-US" sz="1200" dirty="0"/>
              <a:t>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/>
              <a:t>The 52 is the receiver’s LONG GAIN for that season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/>
              <a:t>This number comes into use on play results 1 or 2  AND is the limit to gains on the Screen Pass Boards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/>
              <a:t>So, if a Short Pass was called and play result “7” is a completion to a receiver with a rating of  M 2-8 (+3), 52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/>
              <a:t>Use the yardage on the Medium Pass Boards for PRN 7 PLUS 3 yards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/>
              <a:t>If the pass is complete on PRN 9 rather than 7, the yardage on the Short Pass Boards (since this was the original play call) would be used PLUS 3 yards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b="1" dirty="0"/>
          </a:p>
          <a:p>
            <a:pPr marL="457200" indent="-457200" algn="l">
              <a:buFont typeface="Arial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5608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6857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>
                <a:solidFill>
                  <a:schemeClr val="tx1"/>
                </a:solidFill>
                <a:effectLst/>
                <a:latin typeface="+mn-lt"/>
              </a:rPr>
              <a:t>yards per catch (ypc)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763000" cy="55626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b="1" u="sng" dirty="0"/>
              <a:t>Short Passes</a:t>
            </a:r>
            <a:endParaRPr lang="en-US" dirty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/>
              <a:t>Play Result 1. </a:t>
            </a:r>
            <a:r>
              <a:rPr lang="en-US" dirty="0"/>
              <a:t>On plays that are &gt; 48 yards, limit the play to 48 yards plus/minus the receiver’s yardage adjustment OR the receiver’s actual long WHICHEVER IS GREATER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/>
              <a:t>For plays of 48 yards or less use the board result 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b="1" dirty="0"/>
              <a:t>If the receiver is M-rated and the board result is a TD, treat as an automatic TD regardless of where on the field it occurs </a:t>
            </a:r>
            <a:endParaRPr lang="en-US" dirty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/>
              <a:t>Play Result 2. </a:t>
            </a:r>
            <a:r>
              <a:rPr lang="en-US" dirty="0"/>
              <a:t>On plays that are &gt; 38 yards, limit the play to 38 yards plus/minus receiver’s yardage adjustment OR the receiver’s actual long WHICHEVER IS GREATER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/>
              <a:t>For plays of 38 yards or less use the board result +/- any yardage adjustment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b="1" dirty="0"/>
              <a:t>If the receiver is M-rated and the board result is a TD, treat as an automatic TD regardless of where on the field it occurs </a:t>
            </a:r>
            <a:endParaRPr lang="en-US" dirty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/>
              <a:t>Don’t make this yardage adjustment on automatic TD’s</a:t>
            </a:r>
            <a:endParaRPr lang="en-US" dirty="0"/>
          </a:p>
          <a:p>
            <a:pPr marL="457200" indent="-457200" algn="l">
              <a:buFont typeface="Arial" pitchFamily="34" charset="0"/>
              <a:buChar char="•"/>
            </a:pPr>
            <a:endParaRPr lang="en-US" b="1" dirty="0"/>
          </a:p>
          <a:p>
            <a:pPr marL="457200" indent="-457200" algn="l">
              <a:buFont typeface="Arial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53205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6857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>
                <a:solidFill>
                  <a:schemeClr val="tx1"/>
                </a:solidFill>
                <a:effectLst/>
                <a:latin typeface="+mn-lt"/>
              </a:rPr>
              <a:t>yards per catch (ypc)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763000" cy="556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u="sng" dirty="0"/>
              <a:t>Medium/Long Passes</a:t>
            </a:r>
            <a:br>
              <a:rPr lang="en-US" b="1" u="sng" dirty="0"/>
            </a:br>
            <a:endParaRPr lang="en-US" b="1" u="sng" dirty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/>
              <a:t>Play Results 1 or 2.  </a:t>
            </a:r>
            <a:r>
              <a:rPr lang="en-US" dirty="0"/>
              <a:t>On plays that are &gt; 50 yards limit the play to 50 yards plus/minus receiver’s yardage adjustment OR the receiver’s actual long WHICHEVER IS GREATER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/>
              <a:t>If the receiver is M or E-rated and the board result is a TD, treat as an automatic TD regardless of where on the field it occurs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A Long Pass may only be attempted to a receiver with an E or M rating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For plays of 50 yards or less use the board result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A receiver may have a gain that is greater than his actual long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An incomplete pass </a:t>
            </a:r>
            <a:r>
              <a:rPr lang="en-US" b="1" dirty="0"/>
              <a:t>cannot</a:t>
            </a:r>
            <a:r>
              <a:rPr lang="en-US" dirty="0"/>
              <a:t> be converted to a completion using the receiver’s YPC rating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b="1" dirty="0"/>
          </a:p>
          <a:p>
            <a:pPr marL="457200" indent="-457200" algn="l">
              <a:buFont typeface="Arial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37260733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!SAIC-Theme">
  <a:themeElements>
    <a:clrScheme name="SAIC Color Palette">
      <a:dk1>
        <a:sysClr val="windowText" lastClr="000000"/>
      </a:dk1>
      <a:lt1>
        <a:sysClr val="window" lastClr="FFFFFF"/>
      </a:lt1>
      <a:dk2>
        <a:srgbClr val="006BB5"/>
      </a:dk2>
      <a:lt2>
        <a:srgbClr val="C1A01E"/>
      </a:lt2>
      <a:accent1>
        <a:srgbClr val="949A90"/>
      </a:accent1>
      <a:accent2>
        <a:srgbClr val="002855"/>
      </a:accent2>
      <a:accent3>
        <a:srgbClr val="546223"/>
      </a:accent3>
      <a:accent4>
        <a:srgbClr val="512D6D"/>
      </a:accent4>
      <a:accent5>
        <a:srgbClr val="EAAA00"/>
      </a:accent5>
      <a:accent6>
        <a:srgbClr val="E03C31"/>
      </a:accent6>
      <a:hlink>
        <a:srgbClr val="006BB5"/>
      </a:hlink>
      <a:folHlink>
        <a:srgbClr val="512D6D"/>
      </a:folHlink>
    </a:clrScheme>
    <a:fontScheme name="SAIC Brand Theme Fonts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ustom Design">
  <a:themeElements>
    <a:clrScheme name="SAIC Color Palette">
      <a:dk1>
        <a:sysClr val="windowText" lastClr="000000"/>
      </a:dk1>
      <a:lt1>
        <a:sysClr val="window" lastClr="FFFFFF"/>
      </a:lt1>
      <a:dk2>
        <a:srgbClr val="006BB5"/>
      </a:dk2>
      <a:lt2>
        <a:srgbClr val="C1A01E"/>
      </a:lt2>
      <a:accent1>
        <a:srgbClr val="949A90"/>
      </a:accent1>
      <a:accent2>
        <a:srgbClr val="002855"/>
      </a:accent2>
      <a:accent3>
        <a:srgbClr val="546223"/>
      </a:accent3>
      <a:accent4>
        <a:srgbClr val="512D6D"/>
      </a:accent4>
      <a:accent5>
        <a:srgbClr val="EAAA00"/>
      </a:accent5>
      <a:accent6>
        <a:srgbClr val="E03C31"/>
      </a:accent6>
      <a:hlink>
        <a:srgbClr val="006BB5"/>
      </a:hlink>
      <a:folHlink>
        <a:srgbClr val="512D6D"/>
      </a:folHlink>
    </a:clrScheme>
    <a:fontScheme name="SAIC Brand Theme Fonts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Custom Design">
  <a:themeElements>
    <a:clrScheme name="SAIC Color Palette">
      <a:dk1>
        <a:sysClr val="windowText" lastClr="000000"/>
      </a:dk1>
      <a:lt1>
        <a:sysClr val="window" lastClr="FFFFFF"/>
      </a:lt1>
      <a:dk2>
        <a:srgbClr val="006BB5"/>
      </a:dk2>
      <a:lt2>
        <a:srgbClr val="C1A01E"/>
      </a:lt2>
      <a:accent1>
        <a:srgbClr val="949A90"/>
      </a:accent1>
      <a:accent2>
        <a:srgbClr val="002855"/>
      </a:accent2>
      <a:accent3>
        <a:srgbClr val="546223"/>
      </a:accent3>
      <a:accent4>
        <a:srgbClr val="512D6D"/>
      </a:accent4>
      <a:accent5>
        <a:srgbClr val="EAAA00"/>
      </a:accent5>
      <a:accent6>
        <a:srgbClr val="E03C31"/>
      </a:accent6>
      <a:hlink>
        <a:srgbClr val="006BB5"/>
      </a:hlink>
      <a:folHlink>
        <a:srgbClr val="512D6D"/>
      </a:folHlink>
    </a:clrScheme>
    <a:fontScheme name="SAIC Brand Theme Fonts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!SAIC-Theme</Template>
  <TotalTime>635</TotalTime>
  <Words>628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9" baseType="lpstr">
      <vt:lpstr>Arial</vt:lpstr>
      <vt:lpstr>Book Antiqua</vt:lpstr>
      <vt:lpstr>Franklin Gothic Book</vt:lpstr>
      <vt:lpstr>Franklin Gothic Demi</vt:lpstr>
      <vt:lpstr>Franklin Gothic Medium</vt:lpstr>
      <vt:lpstr>Franklin Gothic Medium Cond</vt:lpstr>
      <vt:lpstr>Lucida Sans</vt:lpstr>
      <vt:lpstr>Wingdings</vt:lpstr>
      <vt:lpstr>Wingdings 2</vt:lpstr>
      <vt:lpstr>Wingdings 3</vt:lpstr>
      <vt:lpstr>!SAIC-Theme</vt:lpstr>
      <vt:lpstr>3_Custom Design</vt:lpstr>
      <vt:lpstr>4_Custom Design</vt:lpstr>
      <vt:lpstr>Apex</vt:lpstr>
      <vt:lpstr> yards per catch (ypc)</vt:lpstr>
      <vt:lpstr> yards per catch (ypc)</vt:lpstr>
      <vt:lpstr> yards per catch (ypc)</vt:lpstr>
      <vt:lpstr> yards per catch (ypc)</vt:lpstr>
      <vt:lpstr> yards per catch (ypc)</vt:lpstr>
    </vt:vector>
  </TitlesOfParts>
  <Company>SAIC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Oguard62’s Demonstration</dc:title>
  <dc:creator>Barath, Gregory J.</dc:creator>
  <cp:lastModifiedBy>Greg Barath</cp:lastModifiedBy>
  <cp:revision>41</cp:revision>
  <dcterms:created xsi:type="dcterms:W3CDTF">2013-08-02T14:23:14Z</dcterms:created>
  <dcterms:modified xsi:type="dcterms:W3CDTF">2024-04-08T20:13:18Z</dcterms:modified>
</cp:coreProperties>
</file>