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1"/>
    <p:sldMasterId id="2147483760" r:id="rId2"/>
    <p:sldMasterId id="2147483763" r:id="rId3"/>
    <p:sldMasterId id="2147483765" r:id="rId4"/>
  </p:sldMasterIdLst>
  <p:notesMasterIdLst>
    <p:notesMasterId r:id="rId49"/>
  </p:notesMasterIdLst>
  <p:sldIdLst>
    <p:sldId id="256" r:id="rId5"/>
    <p:sldId id="277" r:id="rId6"/>
    <p:sldId id="279" r:id="rId7"/>
    <p:sldId id="280" r:id="rId8"/>
    <p:sldId id="281" r:id="rId9"/>
    <p:sldId id="302" r:id="rId10"/>
    <p:sldId id="282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3" r:id="rId22"/>
    <p:sldId id="283" r:id="rId23"/>
    <p:sldId id="284" r:id="rId24"/>
    <p:sldId id="285" r:id="rId25"/>
    <p:sldId id="286" r:id="rId26"/>
    <p:sldId id="304" r:id="rId27"/>
    <p:sldId id="305" r:id="rId28"/>
    <p:sldId id="306" r:id="rId29"/>
    <p:sldId id="287" r:id="rId30"/>
    <p:sldId id="288" r:id="rId31"/>
    <p:sldId id="289" r:id="rId32"/>
    <p:sldId id="290" r:id="rId33"/>
    <p:sldId id="291" r:id="rId34"/>
    <p:sldId id="315" r:id="rId35"/>
    <p:sldId id="319" r:id="rId36"/>
    <p:sldId id="316" r:id="rId37"/>
    <p:sldId id="317" r:id="rId38"/>
    <p:sldId id="318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2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U0cZ1lV4fuIjFsH1z7KVg==" hashData="cCkWNcp+LWOlB1GF4+DBYrP15OB+iAQVge7z5meVK1hZP1qq8h5IcWicQNu7ozwA3AnBzFAc50XGqppgSqYTq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9" autoAdjust="0"/>
    <p:restoredTop sz="94660"/>
  </p:normalViewPr>
  <p:slideViewPr>
    <p:cSldViewPr>
      <p:cViewPr varScale="1">
        <p:scale>
          <a:sx n="70" d="100"/>
          <a:sy n="70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8C687-073D-428B-A25D-8C72118FF6F5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97A3A-BD6C-46AA-8C0A-C3A04CD9D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7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97A3A-BD6C-46AA-8C0A-C3A04CD9DD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6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0"/>
            <a:ext cx="9143245" cy="4211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"/>
            <a:ext cx="9144000" cy="377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0" y="6446520"/>
            <a:ext cx="528710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0" kern="900" spc="100" baseline="0" dirty="0" smtClean="0">
                <a:solidFill>
                  <a:schemeClr val="bg1">
                    <a:lumMod val="65000"/>
                  </a:schemeClr>
                </a:solidFill>
                <a:latin typeface="Franklin Gothic Medium Cond" pitchFamily="34" charset="0"/>
                <a:cs typeface="Arial" pitchFamily="34" charset="0"/>
              </a:rPr>
              <a:t>NATIONAL SECURITY  •  ENERGY &amp; ENVIRONMENT  •  HEALTH  •  CYBERSECURITY</a:t>
            </a:r>
            <a:endParaRPr lang="en-US" sz="700" b="0" kern="900" spc="100" baseline="0" dirty="0">
              <a:solidFill>
                <a:schemeClr val="bg1">
                  <a:lumMod val="65000"/>
                </a:schemeClr>
              </a:solidFill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6656832"/>
            <a:ext cx="25908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© SAIC.</a:t>
            </a:r>
            <a:r>
              <a:rPr lang="en-US" sz="600" baseline="0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 All rights reserved.</a:t>
            </a:r>
            <a:endParaRPr lang="en-US" sz="600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6086415"/>
            <a:ext cx="1212688" cy="59178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895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1600">
                <a:latin typeface="Franklin Gothic Medium" pitchFamily="34" charset="0"/>
              </a:defRPr>
            </a:lvl1pPr>
            <a:lvl2pPr>
              <a:defRPr sz="1400">
                <a:latin typeface="Franklin Gothic Medium" pitchFamily="34" charset="0"/>
              </a:defRPr>
            </a:lvl2pPr>
            <a:lvl3pPr>
              <a:defRPr sz="12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100">
                <a:latin typeface="Franklin Gothic Medium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  <a:latin typeface="Franklin Gothic Medium" pitchFamily="34" charset="0"/>
              </a:defRPr>
            </a:lvl1pPr>
          </a:lstStyle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924990-9E2A-456C-8127-8C4167D5A344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6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1720"/>
            <a:ext cx="6111860" cy="5669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924990-9E2A-456C-8127-8C4167D5A344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22571"/>
            <a:ext cx="362857" cy="158583"/>
          </a:xfrm>
          <a:prstGeom prst="rect">
            <a:avLst/>
          </a:prstGeom>
        </p:spPr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6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1720"/>
            <a:ext cx="6111860" cy="5669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Current\ca-SAIC_Brand_Guide_2011\12-0623-Deliverable\12-0623-Working\12-0623-PPTs_Groups_BUs\12-0623-Images\12-0623-ppt_top_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0377"/>
            <a:ext cx="6111860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22571"/>
            <a:ext cx="362857" cy="1585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0">
                <a:solidFill>
                  <a:schemeClr val="tx2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43431" y="6400800"/>
            <a:ext cx="509755" cy="215444"/>
          </a:xfrm>
          <a:prstGeom prst="rect">
            <a:avLst/>
          </a:prstGeom>
        </p:spPr>
        <p:txBody>
          <a:bodyPr wrap="none" lIns="0" rIns="0" anchor="ctr" anchorCtr="0">
            <a:spAutoFit/>
          </a:bodyPr>
          <a:lstStyle/>
          <a:p>
            <a:r>
              <a:rPr lang="en-US" sz="800" b="1" kern="900" spc="100" baseline="0" dirty="0" smtClean="0">
                <a:solidFill>
                  <a:schemeClr val="bg1">
                    <a:lumMod val="65000"/>
                  </a:schemeClr>
                </a:solidFill>
                <a:latin typeface="Franklin Gothic Book" pitchFamily="34" charset="0"/>
                <a:cs typeface="Arial" pitchFamily="34" charset="0"/>
              </a:rPr>
              <a:t>SAIC.com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40232" y="6408058"/>
            <a:ext cx="0" cy="188686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76600" y="6678203"/>
            <a:ext cx="25908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© SAIC.</a:t>
            </a:r>
            <a:r>
              <a:rPr lang="en-US" sz="600" baseline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All rights reserved.</a:t>
            </a:r>
            <a:endParaRPr lang="en-US" sz="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6086415"/>
            <a:ext cx="1212688" cy="5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2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16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ngt\Desktop\12-0623-ppt_div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31720"/>
            <a:ext cx="6111860" cy="5669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689295"/>
            <a:ext cx="4283060" cy="533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Franklin Gothic Dem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ngt\Desktop\12-0623-ppt_div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31720"/>
            <a:ext cx="6111860" cy="5669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689295"/>
            <a:ext cx="4283060" cy="533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Franklin Gothic Dem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1/22/2016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B750AB-B4E0-4A19-B452-968C93E4CF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68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OGUARD62’s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743200"/>
            <a:ext cx="64008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Visual Tutorial for “Method of Play”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564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Goal Attempt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8600" y="1295400"/>
            <a:ext cx="3931920" cy="5242559"/>
            <a:chOff x="228600" y="1295400"/>
            <a:chExt cx="3931920" cy="52425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26720" y="1950720"/>
              <a:ext cx="5242559" cy="393192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67000" y="5181600"/>
              <a:ext cx="3810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5" y="1331355"/>
            <a:ext cx="487680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7200" y="51816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Annotate scoring play on back side of scoresheet (GB – FG Crosby 32). Annotate statistics on score sheet.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50620"/>
            <a:ext cx="6583680" cy="4937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1524000"/>
            <a:ext cx="2133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Bay got pinned at their own -2 to begin their second offensive series. </a:t>
            </a:r>
          </a:p>
          <a:p>
            <a:endParaRPr lang="en-US" dirty="0"/>
          </a:p>
          <a:p>
            <a:r>
              <a:rPr lang="en-US" dirty="0" smtClean="0"/>
              <a:t>Miami forced a three and out.</a:t>
            </a:r>
          </a:p>
          <a:p>
            <a:endParaRPr lang="en-US" dirty="0"/>
          </a:p>
          <a:p>
            <a:r>
              <a:rPr lang="en-US" dirty="0" err="1" smtClean="0"/>
              <a:t>Masthay</a:t>
            </a:r>
            <a:r>
              <a:rPr lang="en-US" dirty="0" smtClean="0"/>
              <a:t> was forced to punt from his own </a:t>
            </a:r>
            <a:r>
              <a:rPr lang="en-US" dirty="0" err="1" smtClean="0"/>
              <a:t>endzone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9436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“PA” designates team’s primary punter. “-K” indicates column to read play result. The dice roll was “44” and the play result is a “4”.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1159150"/>
            <a:ext cx="8909713" cy="4572000"/>
            <a:chOff x="228600" y="1159150"/>
            <a:chExt cx="8909713" cy="4572000"/>
          </a:xfrm>
        </p:grpSpPr>
        <p:grpSp>
          <p:nvGrpSpPr>
            <p:cNvPr id="6" name="Group 5"/>
            <p:cNvGrpSpPr/>
            <p:nvPr/>
          </p:nvGrpSpPr>
          <p:grpSpPr>
            <a:xfrm>
              <a:off x="5009507" y="1178484"/>
              <a:ext cx="4128806" cy="3200400"/>
              <a:chOff x="76200" y="1219200"/>
              <a:chExt cx="4128806" cy="32004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1219200"/>
                <a:ext cx="4128806" cy="2560320"/>
              </a:xfrm>
              <a:prstGeom prst="rect">
                <a:avLst/>
              </a:prstGeom>
            </p:spPr>
          </p:pic>
          <p:sp>
            <p:nvSpPr>
              <p:cNvPr id="5" name="Up Arrow 4"/>
              <p:cNvSpPr/>
              <p:nvPr/>
            </p:nvSpPr>
            <p:spPr>
              <a:xfrm>
                <a:off x="2514600" y="3505200"/>
                <a:ext cx="457200" cy="914400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159150"/>
              <a:ext cx="6096000" cy="4572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505200" y="4572000"/>
              <a:ext cx="1524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4114800" y="2149750"/>
              <a:ext cx="304800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97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" y="1142999"/>
            <a:ext cx="4206240" cy="5608319"/>
            <a:chOff x="76200" y="1142999"/>
            <a:chExt cx="4206240" cy="5608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24840" y="1844039"/>
              <a:ext cx="5608319" cy="42062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52600" y="1752600"/>
              <a:ext cx="3810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43567" y="2931496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 result from the punt table is “60d10”. The “60” indicates Tim </a:t>
            </a:r>
            <a:r>
              <a:rPr lang="en-US" dirty="0" err="1" smtClean="0"/>
              <a:t>Masthay</a:t>
            </a:r>
            <a:r>
              <a:rPr lang="en-US" dirty="0" smtClean="0"/>
              <a:t> punted a booming 60-yard punt.  The punt is measured from the line of scrimmage.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Punt Result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7437120" cy="5577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2400" y="3054757"/>
            <a:ext cx="121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ball was punted to the Miami 38-yard 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Punt Return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" y="1417638"/>
            <a:ext cx="6949440" cy="5212080"/>
            <a:chOff x="152400" y="1417638"/>
            <a:chExt cx="6949440" cy="52120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417638"/>
              <a:ext cx="6949440" cy="5212080"/>
            </a:xfrm>
            <a:prstGeom prst="rect">
              <a:avLst/>
            </a:prstGeom>
          </p:spPr>
        </p:pic>
        <p:sp>
          <p:nvSpPr>
            <p:cNvPr id="6" name="Down Arrow 5"/>
            <p:cNvSpPr/>
            <p:nvPr/>
          </p:nvSpPr>
          <p:spPr>
            <a:xfrm>
              <a:off x="4267200" y="2667000"/>
              <a:ext cx="304800" cy="457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33800" y="3733800"/>
              <a:ext cx="2286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>
              <a:off x="5867400" y="3119651"/>
              <a:ext cx="1066800" cy="3810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15200" y="1905000"/>
            <a:ext cx="152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“TA-TB” indicates Bess is the primary (TA) &amp; secondary (TB) punt returner. </a:t>
            </a:r>
          </a:p>
          <a:p>
            <a:endParaRPr lang="en-US" dirty="0"/>
          </a:p>
          <a:p>
            <a:r>
              <a:rPr lang="en-US" dirty="0" smtClean="0"/>
              <a:t>Insert a player at the empty roster spot to complete 11-man platoon.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Punt Return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" y="1417638"/>
            <a:ext cx="6949440" cy="5212080"/>
            <a:chOff x="152400" y="1417638"/>
            <a:chExt cx="6949440" cy="52120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417638"/>
              <a:ext cx="6949440" cy="5212080"/>
            </a:xfrm>
            <a:prstGeom prst="rect">
              <a:avLst/>
            </a:prstGeom>
          </p:spPr>
        </p:pic>
        <p:sp>
          <p:nvSpPr>
            <p:cNvPr id="6" name="Down Arrow 5"/>
            <p:cNvSpPr/>
            <p:nvPr/>
          </p:nvSpPr>
          <p:spPr>
            <a:xfrm>
              <a:off x="4267200" y="2667000"/>
              <a:ext cx="304800" cy="457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33800" y="3733800"/>
              <a:ext cx="2286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>
              <a:off x="5867400" y="3119651"/>
              <a:ext cx="1066800" cy="3810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15200" y="1905000"/>
            <a:ext cx="152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“K” indicates the column to read the play result from.</a:t>
            </a:r>
          </a:p>
          <a:p>
            <a:endParaRPr lang="en-US" dirty="0"/>
          </a:p>
          <a:p>
            <a:r>
              <a:rPr lang="en-US" dirty="0" smtClean="0"/>
              <a:t>The dice roll was “32” . The play result is “27”.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Punt Return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48640" y="1127761"/>
            <a:ext cx="4206240" cy="5608319"/>
            <a:chOff x="548640" y="1127761"/>
            <a:chExt cx="4206240" cy="5608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400" y="1828801"/>
              <a:ext cx="5608319" cy="42062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362200" y="4724400"/>
              <a:ext cx="3048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53000" y="28194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 result “27” indicates a “Fair Catch” was made by </a:t>
            </a:r>
            <a:r>
              <a:rPr lang="en-US" dirty="0" err="1" smtClean="0"/>
              <a:t>Davone</a:t>
            </a:r>
            <a:r>
              <a:rPr lang="en-US" dirty="0" smtClean="0"/>
              <a:t> Bess. </a:t>
            </a:r>
          </a:p>
          <a:p>
            <a:endParaRPr lang="en-US" dirty="0"/>
          </a:p>
          <a:p>
            <a:r>
              <a:rPr lang="en-US" dirty="0" smtClean="0"/>
              <a:t>Miami will take over at their own 38-yard line.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5216" lvl="1" indent="0">
              <a:buNone/>
            </a:pPr>
            <a:endParaRPr lang="en-US" dirty="0" smtClean="0"/>
          </a:p>
          <a:p>
            <a:pPr marL="585216" lvl="1" indent="0">
              <a:buNone/>
            </a:pPr>
            <a:endParaRPr lang="en-US" dirty="0"/>
          </a:p>
          <a:p>
            <a:pPr marL="585216" lvl="1" indent="0" algn="ctr">
              <a:buNone/>
            </a:pPr>
            <a:r>
              <a:rPr lang="en-US" sz="7200" dirty="0" smtClean="0"/>
              <a:t>NEUTRAL DOWNS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689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Down (Run Play)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7193280" cy="5394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0" y="1524000"/>
            <a:ext cx="137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 call is an </a:t>
            </a:r>
          </a:p>
          <a:p>
            <a:r>
              <a:rPr lang="en-US" dirty="0" smtClean="0"/>
              <a:t>“Outside Run” to Brandon Jackson.</a:t>
            </a:r>
          </a:p>
          <a:p>
            <a:endParaRPr lang="en-US" dirty="0"/>
          </a:p>
          <a:p>
            <a:r>
              <a:rPr lang="en-US" dirty="0" smtClean="0"/>
              <a:t>At the time of the call, the offensive index or defensive alignment is unknown.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68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763000" cy="5562600"/>
          </a:xfrm>
        </p:spPr>
        <p:txBody>
          <a:bodyPr/>
          <a:lstStyle/>
          <a:p>
            <a:pPr marL="527050" indent="-457200" algn="l" defTabSz="9398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Bookman Old Style" pitchFamily="18" charset="0"/>
              </a:rPr>
              <a:t>Pre-game Setup</a:t>
            </a:r>
          </a:p>
          <a:p>
            <a:pPr marL="527050" indent="-457200" algn="l" defTabSz="9398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Bookman Old Style" pitchFamily="18" charset="0"/>
              </a:rPr>
              <a:t>Introduction of “Oguard62 Locators”</a:t>
            </a:r>
            <a:endParaRPr lang="en-US" dirty="0">
              <a:latin typeface="Bookman Old Style" pitchFamily="18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mtClean="0"/>
              <a:t>Kicking </a:t>
            </a:r>
            <a:r>
              <a:rPr lang="en-US" dirty="0" smtClean="0"/>
              <a:t>Game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Neutral Downs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Trick Play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Situational Downs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Conclusion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/>
          </a:p>
          <a:p>
            <a:pPr lvl="1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Down (Run Play)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1295400"/>
            <a:ext cx="5895975" cy="3408692"/>
            <a:chOff x="228600" y="1295400"/>
            <a:chExt cx="5895975" cy="34086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95400"/>
              <a:ext cx="5153025" cy="2800350"/>
            </a:xfrm>
            <a:prstGeom prst="rect">
              <a:avLst/>
            </a:prstGeom>
          </p:spPr>
        </p:pic>
        <p:sp>
          <p:nvSpPr>
            <p:cNvPr id="6" name="Left Arrow 5"/>
            <p:cNvSpPr/>
            <p:nvPr/>
          </p:nvSpPr>
          <p:spPr>
            <a:xfrm>
              <a:off x="5334000" y="1417638"/>
              <a:ext cx="790575" cy="25876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>
              <a:off x="4986337" y="3429000"/>
              <a:ext cx="790575" cy="25876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Up Arrow 7"/>
            <p:cNvSpPr/>
            <p:nvPr/>
          </p:nvSpPr>
          <p:spPr>
            <a:xfrm>
              <a:off x="1143000" y="3687762"/>
              <a:ext cx="381000" cy="990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 Arrow 8"/>
            <p:cNvSpPr/>
            <p:nvPr/>
          </p:nvSpPr>
          <p:spPr>
            <a:xfrm>
              <a:off x="2247900" y="3713492"/>
              <a:ext cx="381000" cy="990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10312" y="1343597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Refresh the Page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51054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Bay will be in “A” index for this play and Miami’s defense will be in “S” alignment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00" y="28194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Miami was in “G” alignment, cross-reference “54” against the Dolphins “12” Key rating against the run. No Key would have occurred since “54” is outside Miami’s key rating of “11” or “12”.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(Run Play)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400" y="1397846"/>
            <a:ext cx="7315200" cy="4937760"/>
            <a:chOff x="152400" y="1397846"/>
            <a:chExt cx="7315200" cy="4937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397846"/>
              <a:ext cx="6583680" cy="493776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048000" y="4038600"/>
              <a:ext cx="2286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Arrow 5"/>
            <p:cNvSpPr/>
            <p:nvPr/>
          </p:nvSpPr>
          <p:spPr>
            <a:xfrm>
              <a:off x="6248400" y="1905000"/>
              <a:ext cx="1219200" cy="4572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43800" y="1417638"/>
            <a:ext cx="152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only roll the dice to determine play result. Only one roll per play.</a:t>
            </a:r>
          </a:p>
          <a:p>
            <a:endParaRPr lang="en-US" dirty="0"/>
          </a:p>
          <a:p>
            <a:r>
              <a:rPr lang="en-US" dirty="0" smtClean="0"/>
              <a:t>Refer to dice roll “35” in “R” column resulting in “18”.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(Run Play)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1143000"/>
            <a:ext cx="8709562" cy="5486399"/>
            <a:chOff x="228600" y="1143000"/>
            <a:chExt cx="8709562" cy="54863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57200" y="1828800"/>
              <a:ext cx="5486399" cy="4114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00200" y="4038600"/>
              <a:ext cx="5334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122" y="1161803"/>
              <a:ext cx="4511040" cy="338328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572000" y="48006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 result is a 6-yard gain. Since the play went out of bounds, you will time this as a “half a play”. Annotate gain in a cumulative manner on scoresheet. Move football and down marker accordingly.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Down (Keying)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422187"/>
            <a:ext cx="5676900" cy="1323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20040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 call was an outside run to Ronnie Brown. After refreshing page the above results appeared. Miami is running in “C” index against Green Bay’s “G” alignment.  </a:t>
            </a:r>
          </a:p>
          <a:p>
            <a:endParaRPr lang="en-US" dirty="0"/>
          </a:p>
          <a:p>
            <a:r>
              <a:rPr lang="en-US" dirty="0" smtClean="0"/>
              <a:t>Since Green Bay is in “G” alignment, there is always the possibility of a “Key”.  Green Bay has a Key rating of “14” against the run. The number “12” is within Green Bay’s key rating.  Ronnie Brown is keyed on the play.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(Keying)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350520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Dice Roll “55” results in play result “16” from R. Brown's “R” column.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" y="1524000"/>
            <a:ext cx="6705600" cy="5029200"/>
            <a:chOff x="152400" y="1524000"/>
            <a:chExt cx="6705600" cy="5029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524000"/>
              <a:ext cx="6705600" cy="5029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86200" y="4191000"/>
              <a:ext cx="2286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18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(Keying)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0" y="1143000"/>
            <a:ext cx="4206240" cy="5608319"/>
            <a:chOff x="228600" y="1143000"/>
            <a:chExt cx="4206240" cy="56083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72440" y="1844040"/>
              <a:ext cx="5608319" cy="4206240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2331719" y="3335580"/>
              <a:ext cx="487681" cy="2355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67000" y="3571165"/>
              <a:ext cx="304800" cy="1626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73041" y="2160710"/>
            <a:ext cx="32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 Result “16” would have been an “8-Yard” gain, however, Green Bay keyed R. Brown resulting in a two-line drop.</a:t>
            </a:r>
          </a:p>
          <a:p>
            <a:endParaRPr lang="en-US" dirty="0"/>
          </a:p>
          <a:p>
            <a:r>
              <a:rPr lang="en-US" dirty="0" smtClean="0"/>
              <a:t>The new play result is a “2-yard” gain. This is a difference of six yards.</a:t>
            </a:r>
          </a:p>
          <a:p>
            <a:endParaRPr lang="en-US" dirty="0"/>
          </a:p>
          <a:p>
            <a:r>
              <a:rPr lang="en-US" dirty="0" smtClean="0"/>
              <a:t>Annotate scoresheet and move ball and Down marker accordingly.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</a:t>
            </a:r>
            <a:r>
              <a:rPr lang="en-US" dirty="0" smtClean="0"/>
              <a:t>(Pass Play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7638"/>
            <a:ext cx="67056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1417638"/>
            <a:ext cx="190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play call is </a:t>
            </a:r>
            <a:r>
              <a:rPr lang="en-US" dirty="0" smtClean="0"/>
              <a:t>a “Short Pass”.</a:t>
            </a:r>
            <a:endParaRPr lang="en-US" dirty="0"/>
          </a:p>
          <a:p>
            <a:endParaRPr lang="en-US" dirty="0"/>
          </a:p>
          <a:p>
            <a:r>
              <a:rPr lang="en-US" dirty="0"/>
              <a:t>At the time of the call, the offensive </a:t>
            </a:r>
            <a:r>
              <a:rPr lang="en-US" dirty="0" smtClean="0"/>
              <a:t>index,  defensive </a:t>
            </a:r>
            <a:r>
              <a:rPr lang="en-US" dirty="0"/>
              <a:t>alignment </a:t>
            </a:r>
            <a:r>
              <a:rPr lang="en-US" dirty="0" smtClean="0"/>
              <a:t>or intended receiver is </a:t>
            </a:r>
            <a:r>
              <a:rPr lang="en-US" dirty="0"/>
              <a:t>unknown.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(Pass Play)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1000" y="1219200"/>
            <a:ext cx="5867400" cy="2064327"/>
            <a:chOff x="457200" y="1752600"/>
            <a:chExt cx="5867400" cy="20643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752600"/>
              <a:ext cx="5133975" cy="1066800"/>
            </a:xfrm>
            <a:prstGeom prst="rect">
              <a:avLst/>
            </a:prstGeom>
          </p:spPr>
        </p:pic>
        <p:sp>
          <p:nvSpPr>
            <p:cNvPr id="5" name="Up Arrow 4"/>
            <p:cNvSpPr/>
            <p:nvPr/>
          </p:nvSpPr>
          <p:spPr>
            <a:xfrm>
              <a:off x="1524000" y="2819400"/>
              <a:ext cx="533400" cy="990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Up Arrow 5"/>
            <p:cNvSpPr/>
            <p:nvPr/>
          </p:nvSpPr>
          <p:spPr>
            <a:xfrm>
              <a:off x="2286000" y="2826327"/>
              <a:ext cx="533400" cy="990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/>
            <p:cNvSpPr/>
            <p:nvPr/>
          </p:nvSpPr>
          <p:spPr>
            <a:xfrm>
              <a:off x="3810000" y="2826327"/>
              <a:ext cx="533400" cy="990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>
              <a:off x="5257800" y="2057400"/>
              <a:ext cx="1066800" cy="4572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8846" y="3505200"/>
            <a:ext cx="5981981" cy="3200400"/>
            <a:chOff x="178846" y="3505200"/>
            <a:chExt cx="5981981" cy="32004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46" y="3505200"/>
              <a:ext cx="5981981" cy="32004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85800" y="3505200"/>
              <a:ext cx="26670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53200" y="1219200"/>
            <a:ext cx="2362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Bay has a Pass index of “A”. Miami is in “D” alignment.  Miami has a “13” pass key rating. Since “65” is outside this range there is no double coverage.</a:t>
            </a:r>
          </a:p>
          <a:p>
            <a:endParaRPr lang="en-US" dirty="0"/>
          </a:p>
          <a:p>
            <a:r>
              <a:rPr lang="en-US" dirty="0" smtClean="0"/>
              <a:t>The intended receiver is “22”. Cross-reference team card and Greg Jennings is the intended receiver.  </a:t>
            </a:r>
          </a:p>
          <a:p>
            <a:endParaRPr lang="en-US" dirty="0"/>
          </a:p>
          <a:p>
            <a:r>
              <a:rPr lang="en-US" dirty="0" smtClean="0"/>
              <a:t>Since he is an “A” receiver, the index will remain in “A” for this play.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(Pass Play)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1417638"/>
            <a:ext cx="190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only roll the dice to determine play result. Only one roll per play.</a:t>
            </a:r>
          </a:p>
          <a:p>
            <a:endParaRPr lang="en-US" dirty="0"/>
          </a:p>
          <a:p>
            <a:r>
              <a:rPr lang="en-US" dirty="0"/>
              <a:t>Refer to dice roll </a:t>
            </a:r>
            <a:r>
              <a:rPr lang="en-US" dirty="0" smtClean="0"/>
              <a:t>“46” </a:t>
            </a:r>
            <a:r>
              <a:rPr lang="en-US" dirty="0"/>
              <a:t>in </a:t>
            </a:r>
            <a:r>
              <a:rPr lang="en-US" dirty="0" smtClean="0"/>
              <a:t>“P” </a:t>
            </a:r>
            <a:r>
              <a:rPr lang="en-US" dirty="0"/>
              <a:t>column resulting in “</a:t>
            </a:r>
            <a:r>
              <a:rPr lang="en-US" dirty="0" smtClean="0"/>
              <a:t>17”. 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" y="1219200"/>
            <a:ext cx="6583680" cy="4937760"/>
            <a:chOff x="152400" y="1219200"/>
            <a:chExt cx="6583680" cy="4937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19200"/>
              <a:ext cx="6583680" cy="4937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46347" y="4585648"/>
              <a:ext cx="152400" cy="1857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51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(Pass Play)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4800" y="1272199"/>
            <a:ext cx="4183380" cy="5577840"/>
            <a:chOff x="304800" y="1272199"/>
            <a:chExt cx="4183380" cy="55778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272199"/>
              <a:ext cx="4183380" cy="557784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52600" y="3581400"/>
              <a:ext cx="3810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2707" y="1272199"/>
            <a:ext cx="4028314" cy="3200400"/>
            <a:chOff x="4602707" y="1272199"/>
            <a:chExt cx="4028314" cy="3200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707" y="1272199"/>
              <a:ext cx="3266314" cy="3200400"/>
            </a:xfrm>
            <a:prstGeom prst="rect">
              <a:avLst/>
            </a:prstGeom>
          </p:spPr>
        </p:pic>
        <p:sp>
          <p:nvSpPr>
            <p:cNvPr id="9" name="Left Arrow 8"/>
            <p:cNvSpPr/>
            <p:nvPr/>
          </p:nvSpPr>
          <p:spPr>
            <a:xfrm>
              <a:off x="7869021" y="2817807"/>
              <a:ext cx="762000" cy="4572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02707" y="4580106"/>
            <a:ext cx="43510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 result is a completion to Greg Jennings for no gain. Since Miami has a positive sack rating of “12”, I check the top row of additional dice rolls to see if a sack occurred. Since this is outside the range, no sack. If it was either an “11” or “12” it would be a sack and play read from line “29”.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Pre-Game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95400"/>
            <a:ext cx="7848600" cy="253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0386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Offense Index: Miami (34/34)		Green Bay: (46/42)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Defensive Index: Miami 39/38		Green Bay: (46/40)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Sack/</a:t>
            </a:r>
            <a:r>
              <a:rPr lang="en-US" dirty="0" err="1" smtClean="0"/>
              <a:t>Int</a:t>
            </a:r>
            <a:r>
              <a:rPr lang="en-US" dirty="0" smtClean="0"/>
              <a:t> Rating: Miami 12/-16		Green Bay: (14/11)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Half Fumble Rating: Miami 42-66		Green Bay: 42-66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Full Fumble Rating: Miami 12-66		Green Bay: 11-66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Fumble Recovery (Offense) : 11-51	Green Bay: 11-46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Fumble Recovery (Defense) :52-66	Green Bay: 51-66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Kick Coverage Rating: Miami B-		Green Bay: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Punt Coverage Rating: Miami B		Green Bay: B-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Penalty Rating: Miami 36-66		Green Bay: 11-35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Down (Pass Play)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81244"/>
            <a:ext cx="6339840" cy="4754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6040" y="1417638"/>
            <a:ext cx="2727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Since the pass was a completion and it was in bounds, it’s timed as a “Full Play”. </a:t>
            </a:r>
          </a:p>
          <a:p>
            <a:endParaRPr lang="en-US" dirty="0"/>
          </a:p>
          <a:p>
            <a:r>
              <a:rPr lang="en-US" dirty="0" smtClean="0"/>
              <a:t>Update scoresheet accordingly.</a:t>
            </a:r>
          </a:p>
          <a:p>
            <a:endParaRPr lang="en-US" dirty="0"/>
          </a:p>
          <a:p>
            <a:r>
              <a:rPr lang="en-US" dirty="0" smtClean="0"/>
              <a:t>Since it was no gain, leave football at current position but move “Down” marker to third down.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5216" lvl="1" indent="0">
              <a:buNone/>
            </a:pPr>
            <a:endParaRPr lang="en-US" dirty="0" smtClean="0"/>
          </a:p>
          <a:p>
            <a:pPr marL="585216" lvl="1" indent="0">
              <a:buNone/>
            </a:pPr>
            <a:endParaRPr lang="en-US" dirty="0"/>
          </a:p>
          <a:p>
            <a:pPr marL="585216" lvl="1" indent="0" algn="ctr">
              <a:buNone/>
            </a:pPr>
            <a:r>
              <a:rPr lang="en-US" sz="7200" dirty="0" smtClean="0"/>
              <a:t>TRICK PLAY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656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 Play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6583680" cy="4937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1417638"/>
            <a:ext cx="2057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Miami has 1</a:t>
            </a:r>
            <a:r>
              <a:rPr lang="en-US" baseline="30000" dirty="0" smtClean="0"/>
              <a:t>st</a:t>
            </a:r>
            <a:r>
              <a:rPr lang="en-US" dirty="0" smtClean="0"/>
              <a:t> &amp; 10 at GB 31-yard line. B. Hartline had a carry in actual game, so I thought it was a good time to dial up an “end around”.</a:t>
            </a:r>
          </a:p>
          <a:p>
            <a:endParaRPr lang="en-US" dirty="0"/>
          </a:p>
          <a:p>
            <a:r>
              <a:rPr lang="en-US" dirty="0" smtClean="0"/>
              <a:t>On offense, you may call a Trick Play once each half. No single Trick Play can be used more than once per game.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Around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7200" y="1413089"/>
            <a:ext cx="3124200" cy="1711111"/>
            <a:chOff x="457200" y="1413089"/>
            <a:chExt cx="3124200" cy="17111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13089"/>
              <a:ext cx="1914525" cy="685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38400"/>
              <a:ext cx="1990725" cy="685800"/>
            </a:xfrm>
            <a:prstGeom prst="rect">
              <a:avLst/>
            </a:prstGeom>
          </p:spPr>
        </p:pic>
        <p:sp>
          <p:nvSpPr>
            <p:cNvPr id="7" name="Left Arrow 6"/>
            <p:cNvSpPr/>
            <p:nvPr/>
          </p:nvSpPr>
          <p:spPr>
            <a:xfrm>
              <a:off x="2392197" y="1632851"/>
              <a:ext cx="1133475" cy="53001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>
              <a:off x="2447925" y="2495101"/>
              <a:ext cx="1133475" cy="53001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38600" y="16002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Miami is in “B” index for this Trick Play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If there is a dice roll of 11, 33, or 66 a Trick Play defense was automatically called resulting in a 7-yard rushing loss for B. Hartline.</a:t>
            </a:r>
          </a:p>
          <a:p>
            <a:endParaRPr lang="en-US" dirty="0"/>
          </a:p>
          <a:p>
            <a:r>
              <a:rPr lang="en-US" dirty="0" smtClean="0"/>
              <a:t>Since none of those numbers appeared the trick play is 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Around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1066800"/>
            <a:ext cx="6217920" cy="4663440"/>
            <a:chOff x="152400" y="1066800"/>
            <a:chExt cx="6217920" cy="46634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066800"/>
              <a:ext cx="6217920" cy="46634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52600" y="3352800"/>
              <a:ext cx="3048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53200" y="2035939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play result of dice roll “13” was a “5” on his “R” column.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Around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6482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called trick play runs (bootleg or end around), read the number 2 LINES ABOVE THE CARD NUMBER on the boards for the result.  ALWAYS IN D-COLUMN. The play result for B. Hartline is a </a:t>
            </a:r>
            <a:r>
              <a:rPr lang="en-US" smtClean="0"/>
              <a:t>26-yard gain.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the card number is 1, 13, or 21 – 36, use it. Don’t include number 13 in counting lines. If your line change would take you through 1, use 1.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95400" y="1417638"/>
            <a:ext cx="6394621" cy="2758281"/>
            <a:chOff x="1295400" y="1417638"/>
            <a:chExt cx="6394621" cy="27582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417638"/>
              <a:ext cx="6394621" cy="27432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95400" y="3718719"/>
              <a:ext cx="1063711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91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5216" lvl="1" indent="0">
              <a:buNone/>
            </a:pPr>
            <a:endParaRPr lang="en-US" dirty="0" smtClean="0"/>
          </a:p>
          <a:p>
            <a:pPr marL="585216" lvl="1" indent="0">
              <a:buNone/>
            </a:pPr>
            <a:endParaRPr lang="en-US" dirty="0"/>
          </a:p>
          <a:p>
            <a:pPr marL="585216" lvl="1" indent="0" algn="ctr">
              <a:buNone/>
            </a:pPr>
            <a:r>
              <a:rPr lang="en-US" sz="7200" dirty="0" smtClean="0"/>
              <a:t>SITUATIONAL DOWNS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885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&amp; Long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6949440" cy="521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1295400"/>
            <a:ext cx="1600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Green Bay’s third offensive series of the first quarter they were faced with 2</a:t>
            </a:r>
            <a:r>
              <a:rPr lang="en-US" baseline="30000" dirty="0" smtClean="0"/>
              <a:t>nd</a:t>
            </a:r>
            <a:r>
              <a:rPr lang="en-US" dirty="0" smtClean="0"/>
              <a:t> &amp; 14 from -21.</a:t>
            </a:r>
          </a:p>
          <a:p>
            <a:endParaRPr lang="en-US" dirty="0"/>
          </a:p>
          <a:p>
            <a:r>
              <a:rPr lang="en-US" dirty="0" smtClean="0"/>
              <a:t>Play call was a short pass, however, the offensive index, defensive alignment &amp; receiver was unknown.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Long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9946" y="1295400"/>
            <a:ext cx="2644254" cy="1058068"/>
            <a:chOff x="479946" y="1295400"/>
            <a:chExt cx="2644254" cy="10580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46" y="1295400"/>
              <a:ext cx="1790700" cy="1047750"/>
            </a:xfrm>
            <a:prstGeom prst="rect">
              <a:avLst/>
            </a:prstGeom>
          </p:spPr>
        </p:pic>
        <p:sp>
          <p:nvSpPr>
            <p:cNvPr id="6" name="Left Arrow 5"/>
            <p:cNvSpPr/>
            <p:nvPr/>
          </p:nvSpPr>
          <p:spPr>
            <a:xfrm>
              <a:off x="2270646" y="1972468"/>
              <a:ext cx="853554" cy="3810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581400" y="161964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Bay’s Pass Index is “A”.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7200" y="2744787"/>
            <a:ext cx="7981950" cy="2163941"/>
            <a:chOff x="457200" y="2744787"/>
            <a:chExt cx="7981950" cy="2163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744787"/>
              <a:ext cx="7981950" cy="1238250"/>
            </a:xfrm>
            <a:prstGeom prst="rect">
              <a:avLst/>
            </a:prstGeom>
          </p:spPr>
        </p:pic>
        <p:sp>
          <p:nvSpPr>
            <p:cNvPr id="9" name="Up Arrow 8"/>
            <p:cNvSpPr/>
            <p:nvPr/>
          </p:nvSpPr>
          <p:spPr>
            <a:xfrm>
              <a:off x="2667000" y="3983037"/>
              <a:ext cx="457200" cy="89376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 Arrow 9"/>
            <p:cNvSpPr/>
            <p:nvPr/>
          </p:nvSpPr>
          <p:spPr>
            <a:xfrm>
              <a:off x="3676650" y="4014965"/>
              <a:ext cx="457200" cy="89376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5143500" y="3987586"/>
              <a:ext cx="457200" cy="89376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/>
            <p:cNvSpPr/>
            <p:nvPr/>
          </p:nvSpPr>
          <p:spPr>
            <a:xfrm>
              <a:off x="7467600" y="4014965"/>
              <a:ext cx="457200" cy="89376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9946" y="5334000"/>
            <a:ext cx="843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Miami’s  “Nickel” defense was in “D” alignment.  No blitz on dice roll 1 – 5, only 6. Whenever defensive is in “D” alignment check for audible (dice roll 46). Only dice rolls 11 – 16 are audibles, no audible on this play. Determine intended receiver by checking number (12) listed underneath Receiver.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17013" y="3244334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Long</a:t>
            </a:r>
          </a:p>
        </p:txBody>
      </p:sp>
    </p:spTree>
    <p:extLst>
      <p:ext uri="{BB962C8B-B14F-4D97-AF65-F5344CB8AC3E}">
        <p14:creationId xmlns:p14="http://schemas.microsoft.com/office/powerpoint/2010/main" val="8004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Long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334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number “12” falls within Greg Jennings dice roll allocation range of “11-22”. Greg Jennings is an “A” rated receiver, however, he is facing a “Nickel "defense.  Since he does not have an asterisk associated with his “A” rating, the reduction rule comes into effect lowering the passing index by one (i.e., A to B). 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4800" y="1095375"/>
            <a:ext cx="7210425" cy="4238625"/>
            <a:chOff x="304800" y="1219200"/>
            <a:chExt cx="7210425" cy="4238625"/>
          </a:xfrm>
        </p:grpSpPr>
        <p:grpSp>
          <p:nvGrpSpPr>
            <p:cNvPr id="7" name="Group 6"/>
            <p:cNvGrpSpPr/>
            <p:nvPr/>
          </p:nvGrpSpPr>
          <p:grpSpPr>
            <a:xfrm>
              <a:off x="304800" y="1600200"/>
              <a:ext cx="7210425" cy="3857625"/>
              <a:chOff x="457200" y="1219200"/>
              <a:chExt cx="7210425" cy="385762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219200"/>
                <a:ext cx="7210425" cy="3857625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066800" y="1219200"/>
                <a:ext cx="320040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Down Arrow 9"/>
            <p:cNvSpPr/>
            <p:nvPr/>
          </p:nvSpPr>
          <p:spPr>
            <a:xfrm>
              <a:off x="2503227" y="1219200"/>
              <a:ext cx="3810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63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Pre-Game Setup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0386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Using “INPUT” tab of “Oguard62 Locators” spreadsheet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Enter Fletch67 rating for each team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3" y="1295400"/>
            <a:ext cx="74009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Long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8600" y="1524000"/>
            <a:ext cx="6339840" cy="4754880"/>
            <a:chOff x="228600" y="1524000"/>
            <a:chExt cx="6339840" cy="47548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524000"/>
              <a:ext cx="6339840" cy="475488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038600" y="3565398"/>
              <a:ext cx="228600" cy="1844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58000" y="2895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dice roll “51” results in a “7” in A. Rodger’s “P” column.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Long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00600" y="1143000"/>
            <a:ext cx="4114800" cy="4114800"/>
            <a:chOff x="304800" y="1143000"/>
            <a:chExt cx="4114800" cy="5486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143000"/>
              <a:ext cx="4114800" cy="5486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429000" y="2315681"/>
              <a:ext cx="304800" cy="1227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2000" y="1143000"/>
            <a:ext cx="3291840" cy="4114800"/>
            <a:chOff x="762000" y="1143000"/>
            <a:chExt cx="3291840" cy="43891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143000"/>
              <a:ext cx="3291840" cy="43891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124200" y="2033187"/>
              <a:ext cx="228600" cy="1326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8600" y="5410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 call was a short pass and the play result was “7”. First, check Short Pass boards to determine if the pass is complete. The pass was complete, but, Greg Jennings has a YPC rating of M2-7, 86 resulting in the play being read from the Medium instead of the Short board. The catch netted 5 additional yards (10 to 15).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Long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67056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417638"/>
            <a:ext cx="1752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Bay converted a 2</a:t>
            </a:r>
            <a:r>
              <a:rPr lang="en-US" baseline="30000" dirty="0" smtClean="0"/>
              <a:t>nd</a:t>
            </a:r>
            <a:r>
              <a:rPr lang="en-US" dirty="0" smtClean="0"/>
              <a:t> and 14 with a 15-yard pass from A. Rodgers to G. Jennings.</a:t>
            </a:r>
          </a:p>
          <a:p>
            <a:endParaRPr lang="en-US" dirty="0"/>
          </a:p>
          <a:p>
            <a:r>
              <a:rPr lang="en-US" dirty="0" smtClean="0"/>
              <a:t>Move ball &amp; first down marker.</a:t>
            </a:r>
          </a:p>
          <a:p>
            <a:endParaRPr lang="en-US" dirty="0"/>
          </a:p>
          <a:p>
            <a:r>
              <a:rPr lang="en-US" dirty="0"/>
              <a:t>Update scoresheet accordingly.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Down &amp; Distance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17638"/>
            <a:ext cx="7924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Repeat the identical steps for a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down &amp; medium (3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&amp; 5 to 7 yards)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steps are the same for a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and long (8 or more yards), except: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Offense is in their “3-WR”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Defense goes to their 6-db “Dime” defense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 a reminder, if the intended receiver has an asterisk associated with the short or medium/long pass ratings (</a:t>
            </a:r>
            <a:r>
              <a:rPr lang="en-US" sz="2400" dirty="0" err="1" smtClean="0"/>
              <a:t>i.e</a:t>
            </a:r>
            <a:r>
              <a:rPr lang="en-US" sz="2400" dirty="0" smtClean="0"/>
              <a:t>, A*/A, A/A*, or A*/A*) the reduction rule is ignored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40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0209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2685" y="3200400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presentation is designed to augment APBA Football</a:t>
            </a:r>
          </a:p>
          <a:p>
            <a:r>
              <a:rPr lang="en-US" dirty="0" smtClean="0"/>
              <a:t>Tutorial 3.0. For questions or concerns, please, contact me at Oguard62@yahoo.com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11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OGUARD62 LOCATORS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76398" y="1145421"/>
            <a:ext cx="358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on Neutral Downs to determine offensive index &amp; defense’s Fletch rating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12922" y="1110785"/>
            <a:ext cx="3010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Offensive index is determined by “Offensive Index Finder System”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0983" y="5843094"/>
            <a:ext cx="231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Situational Down &amp; Distance Table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324600" y="6019800"/>
            <a:ext cx="259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Dice Rolls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89570" y="1417638"/>
            <a:ext cx="8764859" cy="4425456"/>
            <a:chOff x="189570" y="1417638"/>
            <a:chExt cx="8764859" cy="44254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70" y="1981200"/>
              <a:ext cx="8764859" cy="3291840"/>
            </a:xfrm>
            <a:prstGeom prst="rect">
              <a:avLst/>
            </a:prstGeom>
          </p:spPr>
        </p:pic>
        <p:sp>
          <p:nvSpPr>
            <p:cNvPr id="8" name="Down Arrow 7"/>
            <p:cNvSpPr/>
            <p:nvPr/>
          </p:nvSpPr>
          <p:spPr>
            <a:xfrm flipH="1">
              <a:off x="1264918" y="1417638"/>
              <a:ext cx="411481" cy="7159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 flipH="1">
              <a:off x="5257800" y="1417638"/>
              <a:ext cx="411481" cy="7159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 Arrow 9"/>
            <p:cNvSpPr/>
            <p:nvPr/>
          </p:nvSpPr>
          <p:spPr>
            <a:xfrm>
              <a:off x="251460" y="5057106"/>
              <a:ext cx="411480" cy="67802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/>
            <p:cNvSpPr/>
            <p:nvPr/>
          </p:nvSpPr>
          <p:spPr>
            <a:xfrm>
              <a:off x="6705600" y="5165073"/>
              <a:ext cx="411480" cy="67802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Up Arrow 33"/>
            <p:cNvSpPr/>
            <p:nvPr/>
          </p:nvSpPr>
          <p:spPr>
            <a:xfrm>
              <a:off x="5052060" y="4826062"/>
              <a:ext cx="411480" cy="67802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Up Arrow 34"/>
            <p:cNvSpPr/>
            <p:nvPr/>
          </p:nvSpPr>
          <p:spPr>
            <a:xfrm>
              <a:off x="3578500" y="4826062"/>
              <a:ext cx="411480" cy="67802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004931" y="5566094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defense is in “D” against the pass or “G” against the run, check for an audible. Determine intended receiver.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5216" lvl="1" indent="0">
              <a:buNone/>
            </a:pPr>
            <a:endParaRPr lang="en-US" dirty="0" smtClean="0"/>
          </a:p>
          <a:p>
            <a:pPr marL="585216" lvl="1" indent="0">
              <a:buNone/>
            </a:pPr>
            <a:endParaRPr lang="en-US" dirty="0"/>
          </a:p>
          <a:p>
            <a:pPr marL="585216" lvl="1" indent="0">
              <a:buNone/>
            </a:pPr>
            <a:endParaRPr lang="en-US" dirty="0" smtClean="0"/>
          </a:p>
          <a:p>
            <a:pPr marL="585216" lvl="1" indent="0" algn="ctr">
              <a:buNone/>
            </a:pPr>
            <a:r>
              <a:rPr lang="en-US" sz="7200" dirty="0" smtClean="0"/>
              <a:t>KICKING GAME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1964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 Off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400" y="1295400"/>
            <a:ext cx="8571016" cy="4846320"/>
            <a:chOff x="152400" y="1295400"/>
            <a:chExt cx="8571016" cy="4846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95400"/>
              <a:ext cx="6461760" cy="4846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216" y="2666047"/>
              <a:ext cx="1981200" cy="2105025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3383280" y="2438400"/>
              <a:ext cx="502920" cy="2125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7673340" y="2148681"/>
              <a:ext cx="304800" cy="5173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2200" y="4191000"/>
              <a:ext cx="2286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KO – indicates “Kickoff Specialist” –P – Read dice roll from “P” Column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141763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 off Dice Roll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0" y="50292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Resulted in Play Result “25” which is a Touchback. No time off the game clock.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Goal Attempt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67056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1132344"/>
            <a:ext cx="1905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Bay opening drive stalled at the Miami 15-yard line. Mason Crosby trots out onto the field to attempt a 32-yard field goal attempt.</a:t>
            </a:r>
          </a:p>
          <a:p>
            <a:endParaRPr lang="en-US" dirty="0"/>
          </a:p>
          <a:p>
            <a:r>
              <a:rPr lang="en-US" dirty="0" smtClean="0"/>
              <a:t>Always add 17-yards to the attempt to account for the goal post location (10 yards) and the long snap (7 yards).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Goal Attempt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1219200"/>
            <a:ext cx="7010400" cy="5029200"/>
            <a:chOff x="304800" y="1219200"/>
            <a:chExt cx="7010400" cy="5029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219200"/>
              <a:ext cx="6705600" cy="50292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05200" y="3962400"/>
              <a:ext cx="2286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Arrow 5"/>
            <p:cNvSpPr/>
            <p:nvPr/>
          </p:nvSpPr>
          <p:spPr>
            <a:xfrm>
              <a:off x="6019800" y="3048000"/>
              <a:ext cx="1295400" cy="6858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own Arrow 6"/>
            <p:cNvSpPr/>
            <p:nvPr/>
          </p:nvSpPr>
          <p:spPr>
            <a:xfrm>
              <a:off x="4120487" y="1775619"/>
              <a:ext cx="5334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96200" y="312420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Dice Roll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play result is “37”.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9542" y="6366430"/>
            <a:ext cx="872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 -  indicates Primary Place Kicker. “– K” indicates the column to read result from.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!SAIC-Theme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ustom Design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!SAIC-Theme</Template>
  <TotalTime>0</TotalTime>
  <Words>1839</Words>
  <Application>Microsoft Office PowerPoint</Application>
  <PresentationFormat>On-screen Show (4:3)</PresentationFormat>
  <Paragraphs>188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Book Antiqua</vt:lpstr>
      <vt:lpstr>Bookman Old Style</vt:lpstr>
      <vt:lpstr>Calibri</vt:lpstr>
      <vt:lpstr>Franklin Gothic Book</vt:lpstr>
      <vt:lpstr>Franklin Gothic Demi</vt:lpstr>
      <vt:lpstr>Franklin Gothic Medium</vt:lpstr>
      <vt:lpstr>Franklin Gothic Medium Cond</vt:lpstr>
      <vt:lpstr>Lucida Sans</vt:lpstr>
      <vt:lpstr>Wingdings</vt:lpstr>
      <vt:lpstr>Wingdings 2</vt:lpstr>
      <vt:lpstr>Wingdings 3</vt:lpstr>
      <vt:lpstr>!SAIC-Theme</vt:lpstr>
      <vt:lpstr>3_Custom Design</vt:lpstr>
      <vt:lpstr>4_Custom Design</vt:lpstr>
      <vt:lpstr>Apex</vt:lpstr>
      <vt:lpstr> OGUARD62’s</vt:lpstr>
      <vt:lpstr> overview</vt:lpstr>
      <vt:lpstr>Pre-Game Setup</vt:lpstr>
      <vt:lpstr>Pre-Game Setup</vt:lpstr>
      <vt:lpstr>OGUARD62 LOCATORS</vt:lpstr>
      <vt:lpstr>PowerPoint Presentation</vt:lpstr>
      <vt:lpstr>Kick Off</vt:lpstr>
      <vt:lpstr>Field Goal Attempt</vt:lpstr>
      <vt:lpstr>Field Goal Attempt</vt:lpstr>
      <vt:lpstr>Field Goal Attempt</vt:lpstr>
      <vt:lpstr>Punt</vt:lpstr>
      <vt:lpstr>Punt</vt:lpstr>
      <vt:lpstr>Punt</vt:lpstr>
      <vt:lpstr>Punt Result</vt:lpstr>
      <vt:lpstr>Punt Return</vt:lpstr>
      <vt:lpstr>Punt Return</vt:lpstr>
      <vt:lpstr>Punt Return</vt:lpstr>
      <vt:lpstr>PowerPoint Presentation</vt:lpstr>
      <vt:lpstr>Neutral Down (Run Play) </vt:lpstr>
      <vt:lpstr>Neutral Down (Run Play)</vt:lpstr>
      <vt:lpstr>Neutral Down (Run Play)</vt:lpstr>
      <vt:lpstr>Neutral Down (Run Play)</vt:lpstr>
      <vt:lpstr>Neutral Down (Keying)</vt:lpstr>
      <vt:lpstr>Neutral Down (Keying)</vt:lpstr>
      <vt:lpstr>Neutral Down (Keying)</vt:lpstr>
      <vt:lpstr>Neutral Down (Pass Play)</vt:lpstr>
      <vt:lpstr>Neutral Down (Pass Play)</vt:lpstr>
      <vt:lpstr>Neutral Down (Pass Play)</vt:lpstr>
      <vt:lpstr>Neutral Down (Pass Play)</vt:lpstr>
      <vt:lpstr>Neutral Down (Pass Play)</vt:lpstr>
      <vt:lpstr>PowerPoint Presentation</vt:lpstr>
      <vt:lpstr>Trick Play</vt:lpstr>
      <vt:lpstr>End Around</vt:lpstr>
      <vt:lpstr>End Around</vt:lpstr>
      <vt:lpstr>End Around</vt:lpstr>
      <vt:lpstr>PowerPoint Presentation</vt:lpstr>
      <vt:lpstr>2nd &amp; Long</vt:lpstr>
      <vt:lpstr>2nd &amp; Long</vt:lpstr>
      <vt:lpstr>2nd &amp; Long</vt:lpstr>
      <vt:lpstr>2nd &amp; Long</vt:lpstr>
      <vt:lpstr>2nd &amp; Long</vt:lpstr>
      <vt:lpstr>2nd &amp; Long</vt:lpstr>
      <vt:lpstr>Situational Down &amp; Distance</vt:lpstr>
      <vt:lpstr>Conclusion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Oguard62’s Demonstration</dc:title>
  <dc:creator/>
  <cp:lastModifiedBy/>
  <cp:revision>178</cp:revision>
  <dcterms:created xsi:type="dcterms:W3CDTF">2013-08-02T14:23:14Z</dcterms:created>
  <dcterms:modified xsi:type="dcterms:W3CDTF">2016-01-22T10:56:37Z</dcterms:modified>
  <cp:contentStatus/>
</cp:coreProperties>
</file>