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0" r:id="rId2"/>
    <p:sldMasterId id="2147483763" r:id="rId3"/>
    <p:sldMasterId id="2147483765" r:id="rId4"/>
  </p:sldMasterIdLst>
  <p:notesMasterIdLst>
    <p:notesMasterId r:id="rId10"/>
  </p:notesMasterIdLst>
  <p:sldIdLst>
    <p:sldId id="271" r:id="rId5"/>
    <p:sldId id="272" r:id="rId6"/>
    <p:sldId id="275" r:id="rId7"/>
    <p:sldId id="273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243EA-A74E-4CD2-B50C-75124D67500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FFC64-9EE1-4384-8B03-C0E4EA2DF7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0"/>
            <a:ext cx="9143245" cy="4211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"/>
            <a:ext cx="9144000" cy="3779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6446520"/>
            <a:ext cx="528710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0" kern="900" spc="100" baseline="0" dirty="0">
                <a:solidFill>
                  <a:schemeClr val="bg1">
                    <a:lumMod val="65000"/>
                  </a:schemeClr>
                </a:solidFill>
                <a:latin typeface="Franklin Gothic Medium Cond" pitchFamily="34" charset="0"/>
                <a:cs typeface="Arial" pitchFamily="34" charset="0"/>
              </a:rPr>
              <a:t>NATIONAL SECURITY  •  ENERGY &amp; ENVIRONMENT  •  HEALTH  •  CYBERSECURITY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6656832"/>
            <a:ext cx="25908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solidFill>
                  <a:schemeClr val="accent1"/>
                </a:solidFill>
                <a:latin typeface="+mn-lt"/>
                <a:cs typeface="Arial" pitchFamily="34" charset="0"/>
              </a:rPr>
              <a:t>© SAIC.</a:t>
            </a:r>
            <a:r>
              <a:rPr lang="en-US" sz="600" baseline="0" dirty="0">
                <a:solidFill>
                  <a:schemeClr val="accent1"/>
                </a:solidFill>
                <a:latin typeface="+mn-lt"/>
                <a:cs typeface="Arial" pitchFamily="34" charset="0"/>
              </a:rPr>
              <a:t> All rights reserved.</a:t>
            </a:r>
            <a:endParaRPr lang="en-US" sz="600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6086415"/>
            <a:ext cx="1212688" cy="59178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89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50AB-B4E0-4A19-B452-968C93E4C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50AB-B4E0-4A19-B452-968C93E4C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50AB-B4E0-4A19-B452-968C93E4C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50AB-B4E0-4A19-B452-968C93E4C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50AB-B4E0-4A19-B452-968C93E4C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50AB-B4E0-4A19-B452-968C93E4C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50AB-B4E0-4A19-B452-968C93E4C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50AB-B4E0-4A19-B452-968C93E4C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1600">
                <a:latin typeface="Franklin Gothic Medium" pitchFamily="34" charset="0"/>
              </a:defRPr>
            </a:lvl1pPr>
            <a:lvl2pPr>
              <a:defRPr sz="1400">
                <a:latin typeface="Franklin Gothic Medium" pitchFamily="34" charset="0"/>
              </a:defRPr>
            </a:lvl2pPr>
            <a:lvl3pPr>
              <a:defRPr sz="12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100">
                <a:latin typeface="Franklin Gothic Medium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  <a:latin typeface="Franklin Gothic Medium" pitchFamily="34" charset="0"/>
              </a:defRPr>
            </a:lvl1pPr>
          </a:lstStyle>
          <a:p>
            <a:fld id="{8DB750AB-B4E0-4A19-B452-968C93E4C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24990-9E2A-456C-8127-8C4167D5A344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50AB-B4E0-4A19-B452-968C93E4C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6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1720"/>
            <a:ext cx="6111860" cy="5669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24990-9E2A-456C-8127-8C4167D5A344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22571"/>
            <a:ext cx="362857" cy="158583"/>
          </a:xfrm>
          <a:prstGeom prst="rect">
            <a:avLst/>
          </a:prstGeom>
        </p:spPr>
        <p:txBody>
          <a:bodyPr/>
          <a:lstStyle/>
          <a:p>
            <a:fld id="{8DB750AB-B4E0-4A19-B452-968C93E4C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6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1720"/>
            <a:ext cx="6111860" cy="5669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50AB-B4E0-4A19-B452-968C93E4C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50AB-B4E0-4A19-B452-968C93E4C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B750AB-B4E0-4A19-B452-968C93E4C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Current\ca-SAIC_Brand_Guide_2011\12-0623-Deliverable\12-0623-Working\12-0623-PPTs_Groups_BUs\12-0623-Images\12-0623-ppt_top_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0377"/>
            <a:ext cx="6111860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Help Using This Template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22571"/>
            <a:ext cx="362857" cy="1585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fld id="{8DB750AB-B4E0-4A19-B452-968C93E4CF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3431" y="6400800"/>
            <a:ext cx="509755" cy="215444"/>
          </a:xfrm>
          <a:prstGeom prst="rect">
            <a:avLst/>
          </a:prstGeom>
        </p:spPr>
        <p:txBody>
          <a:bodyPr wrap="none" lIns="0" rIns="0" anchor="ctr" anchorCtr="0">
            <a:spAutoFit/>
          </a:bodyPr>
          <a:lstStyle/>
          <a:p>
            <a:r>
              <a:rPr lang="en-US" sz="800" b="1" kern="900" spc="100" baseline="0" dirty="0">
                <a:solidFill>
                  <a:schemeClr val="bg1">
                    <a:lumMod val="65000"/>
                  </a:schemeClr>
                </a:solidFill>
                <a:latin typeface="Franklin Gothic Book" pitchFamily="34" charset="0"/>
                <a:cs typeface="Arial" pitchFamily="34" charset="0"/>
              </a:rPr>
              <a:t>SAIC.com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40232" y="6408058"/>
            <a:ext cx="0" cy="188686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76600" y="6678203"/>
            <a:ext cx="25908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© SAIC.</a:t>
            </a:r>
            <a:r>
              <a:rPr lang="en-US" sz="600" baseline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All rights reserved.</a:t>
            </a:r>
            <a:endParaRPr lang="en-US" sz="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6086415"/>
            <a:ext cx="1212688" cy="59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7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2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16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ngt\Desktop\12-0623-ppt_divN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31720"/>
            <a:ext cx="6111860" cy="5669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689295"/>
            <a:ext cx="4283060" cy="53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ingt\Desktop\12-0623-ppt_div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31720"/>
            <a:ext cx="6111860" cy="5669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689295"/>
            <a:ext cx="4283060" cy="53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4/8/2024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B750AB-B4E0-4A19-B452-968C93E4CF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68579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chemeClr val="tx1"/>
                </a:solidFill>
                <a:effectLst/>
                <a:latin typeface="+mn-lt"/>
              </a:rPr>
              <a:t>Blitzing alternative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763000" cy="5562600"/>
          </a:xfrm>
        </p:spPr>
        <p:txBody>
          <a:bodyPr>
            <a:normAutofit fontScale="25000" lnSpcReduction="20000"/>
          </a:bodyPr>
          <a:lstStyle/>
          <a:p>
            <a:pPr marL="355600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1200" dirty="0"/>
              <a:t>In APBA, what is the primary purpose of blitzing?</a:t>
            </a:r>
          </a:p>
          <a:p>
            <a:pPr marL="812800" lvl="1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9600" dirty="0"/>
              <a:t>Willing to gamble to get a better pash rush</a:t>
            </a:r>
          </a:p>
          <a:p>
            <a:pPr marL="812800" lvl="1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9600" dirty="0"/>
              <a:t>Defense automatically in D-alignment</a:t>
            </a:r>
          </a:p>
          <a:p>
            <a:pPr marL="355600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9600" dirty="0"/>
              <a:t>“P” column result from QB’s card is 1-12 (Traditional Technique)</a:t>
            </a:r>
          </a:p>
          <a:p>
            <a:pPr marL="812800" lvl="1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9600" dirty="0"/>
              <a:t>If opponent called a pass play, including screen pass and card number is 13, 21-36 use it</a:t>
            </a:r>
          </a:p>
          <a:p>
            <a:pPr marL="812800" lvl="1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9600" dirty="0"/>
              <a:t>If it’s another number, drop two lines (do not count PRN 13) from the “P” column result on the QB’s card</a:t>
            </a:r>
          </a:p>
          <a:p>
            <a:pPr marL="812800" lvl="1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9600" dirty="0"/>
              <a:t>If line change takes you to 21, use 30 and add an additional 3-yards</a:t>
            </a:r>
          </a:p>
          <a:p>
            <a:pPr marL="812800" lvl="1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9600" dirty="0"/>
              <a:t>If pass is still complete after dropping two lines, go up two lines from original result </a:t>
            </a:r>
          </a:p>
          <a:p>
            <a:pPr marL="1270000" lvl="2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9600" dirty="0"/>
              <a:t>P-column is 6, 2-line drop to 8 remains complete, use 4 as the result</a:t>
            </a:r>
          </a:p>
          <a:p>
            <a:pPr marL="1270000" lvl="2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9600" dirty="0"/>
              <a:t>Use 1, if your line change takes you there</a:t>
            </a:r>
          </a:p>
          <a:p>
            <a:pPr marL="1270000" lvl="2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9600" dirty="0"/>
              <a:t>Use the YPC rules if this takes you to 1 or 2</a:t>
            </a:r>
          </a:p>
          <a:p>
            <a:pPr marL="69850" algn="l" defTabSz="939800">
              <a:lnSpc>
                <a:spcPct val="90000"/>
              </a:lnSpc>
              <a:defRPr/>
            </a:pPr>
            <a:br>
              <a:rPr lang="en-US" sz="11200" dirty="0"/>
            </a:br>
            <a:endParaRPr lang="en-US" sz="11200" dirty="0"/>
          </a:p>
          <a:p>
            <a:pPr marL="69850" algn="l" defTabSz="939800">
              <a:lnSpc>
                <a:spcPct val="90000"/>
              </a:lnSpc>
              <a:defRPr/>
            </a:pPr>
            <a:br>
              <a:rPr lang="en-US" sz="2000" dirty="0"/>
            </a:br>
            <a:endParaRPr lang="en-US" sz="2000" dirty="0"/>
          </a:p>
          <a:p>
            <a:pPr marL="527050" lvl="1" algn="l" defTabSz="939800">
              <a:lnSpc>
                <a:spcPct val="90000"/>
              </a:lnSpc>
              <a:defRPr/>
            </a:pPr>
            <a:r>
              <a:rPr lang="en-US" sz="1600" dirty="0">
                <a:latin typeface="Bookman Old Style" pitchFamily="18" charset="0"/>
              </a:rPr>
              <a:t>  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0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68579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chemeClr val="tx1"/>
                </a:solidFill>
                <a:effectLst/>
                <a:latin typeface="+mn-lt"/>
              </a:rPr>
              <a:t>Blitzing alternative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4229862" cy="5791200"/>
          </a:xfrm>
        </p:spPr>
        <p:txBody>
          <a:bodyPr>
            <a:normAutofit fontScale="25000" lnSpcReduction="20000"/>
          </a:bodyPr>
          <a:lstStyle/>
          <a:p>
            <a:pPr marL="355600" lvl="0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3800" dirty="0"/>
          </a:p>
          <a:p>
            <a:pPr marL="355600" lvl="0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9600" dirty="0"/>
              <a:t>P- column result 14-19, 26 &amp; 27 the QB is </a:t>
            </a:r>
            <a:r>
              <a:rPr lang="en-US" sz="9600" b="1" i="1" dirty="0"/>
              <a:t>hurried</a:t>
            </a:r>
            <a:r>
              <a:rPr lang="en-US" sz="9600" dirty="0"/>
              <a:t> by the BLITZ</a:t>
            </a:r>
          </a:p>
          <a:p>
            <a:pPr marL="812800" lvl="1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8000" dirty="0"/>
              <a:t>DO NOT make the down 2 adjustment</a:t>
            </a:r>
          </a:p>
          <a:p>
            <a:pPr marL="812800" lvl="1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8000" dirty="0"/>
              <a:t>Check for a possible SACK after adjusting the defensive teams sack rating +5</a:t>
            </a:r>
          </a:p>
          <a:p>
            <a:pPr marL="1270000" lvl="2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8000" dirty="0"/>
              <a:t>If the rating is positive after the adjustment check for a sack (Adjust Vikings defense from </a:t>
            </a:r>
          </a:p>
          <a:p>
            <a:pPr marL="984250" lvl="2" algn="l" defTabSz="939800">
              <a:lnSpc>
                <a:spcPct val="90000"/>
              </a:lnSpc>
              <a:defRPr/>
            </a:pPr>
            <a:r>
              <a:rPr lang="en-US" sz="8000" dirty="0"/>
              <a:t>     -14 to +12) </a:t>
            </a:r>
          </a:p>
          <a:p>
            <a:pPr marL="1727200" lvl="3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8000" dirty="0"/>
              <a:t>If the roll is in range (11 or 12)then a SACK has occurred, treat as PRN 30, add an additional 3 yards</a:t>
            </a:r>
          </a:p>
          <a:p>
            <a:pPr marL="1727200" lvl="3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8000" dirty="0"/>
              <a:t>If the roll is outside the range (13 – 66) then the pass is INCOMPLETE</a:t>
            </a:r>
          </a:p>
          <a:p>
            <a:pPr marL="1270000" lvl="2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3500" dirty="0"/>
          </a:p>
          <a:p>
            <a:pPr marL="69850" algn="l" defTabSz="939800">
              <a:lnSpc>
                <a:spcPct val="90000"/>
              </a:lnSpc>
              <a:defRPr/>
            </a:pPr>
            <a:br>
              <a:rPr lang="en-US" sz="2000" dirty="0"/>
            </a:br>
            <a:endParaRPr lang="en-US" sz="2000" dirty="0"/>
          </a:p>
          <a:p>
            <a:pPr marL="69850" algn="l" defTabSz="939800">
              <a:lnSpc>
                <a:spcPct val="90000"/>
              </a:lnSpc>
              <a:defRPr/>
            </a:pPr>
            <a:br>
              <a:rPr lang="en-US" sz="2000" dirty="0"/>
            </a:br>
            <a:endParaRPr lang="en-US" sz="2000" dirty="0"/>
          </a:p>
          <a:p>
            <a:pPr marL="527050" lvl="1" algn="l" defTabSz="939800">
              <a:lnSpc>
                <a:spcPct val="90000"/>
              </a:lnSpc>
              <a:defRPr/>
            </a:pPr>
            <a:r>
              <a:rPr lang="en-US" sz="1600" dirty="0">
                <a:latin typeface="Bookman Old Style" pitchFamily="18" charset="0"/>
              </a:rPr>
              <a:t>   </a:t>
            </a:r>
          </a:p>
          <a:p>
            <a:pPr algn="l"/>
            <a:endParaRPr lang="en-US" dirty="0"/>
          </a:p>
        </p:txBody>
      </p:sp>
      <p:pic>
        <p:nvPicPr>
          <p:cNvPr id="5" name="Picture 4" descr="A table with numbers and names&#10;&#10;Description automatically generated">
            <a:extLst>
              <a:ext uri="{FF2B5EF4-FFF2-40B4-BE49-F238E27FC236}">
                <a16:creationId xmlns:a16="http://schemas.microsoft.com/office/drawing/2014/main" id="{C97887D7-6B3A-CBE1-4F9B-4C0D50371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1757"/>
            <a:ext cx="4229862" cy="52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68579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chemeClr val="tx1"/>
                </a:solidFill>
                <a:effectLst/>
                <a:latin typeface="+mn-lt"/>
              </a:rPr>
              <a:t>Blitzing alternative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4343400" cy="5562600"/>
          </a:xfrm>
        </p:spPr>
        <p:txBody>
          <a:bodyPr>
            <a:normAutofit fontScale="25000" lnSpcReduction="20000"/>
          </a:bodyPr>
          <a:lstStyle/>
          <a:p>
            <a:pPr marL="355600" lvl="0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3800" dirty="0"/>
          </a:p>
          <a:p>
            <a:pPr marL="355600" lvl="0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9600" dirty="0"/>
              <a:t>P- column result 14-19, 26 &amp; 27 the QB is hurried by the BLITZ</a:t>
            </a:r>
          </a:p>
          <a:p>
            <a:pPr marL="812800" lvl="1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8200" dirty="0"/>
              <a:t>If the rate is negative after the adjustment (Bears -16 to -11), check for a completion but subtract 5 from the defensive team's completion rate (Adjust Bears defense’s completion rate from 11-45 to 11-36)</a:t>
            </a:r>
          </a:p>
          <a:p>
            <a:pPr marL="812800" lvl="1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8400" dirty="0"/>
              <a:t>If the dice roll still falls within the adjusted completion rate (11-36) then the pass is complete </a:t>
            </a:r>
          </a:p>
          <a:p>
            <a:pPr marL="812800" lvl="1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8400" dirty="0"/>
              <a:t>Number in parenthesis is board result (7)</a:t>
            </a:r>
          </a:p>
          <a:p>
            <a:pPr marL="1270000" lvl="2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8200" dirty="0"/>
              <a:t>Add 5 yards to the gain</a:t>
            </a:r>
          </a:p>
          <a:p>
            <a:pPr marL="812800" lvl="1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8400" dirty="0"/>
              <a:t>If the roll is outside the range (41-66) then the pass is INCOMPLETE</a:t>
            </a:r>
          </a:p>
          <a:p>
            <a:pPr marL="69850" algn="l" defTabSz="939800">
              <a:lnSpc>
                <a:spcPct val="90000"/>
              </a:lnSpc>
              <a:defRPr/>
            </a:pPr>
            <a:br>
              <a:rPr lang="en-US" sz="8000" dirty="0"/>
            </a:br>
            <a:endParaRPr lang="en-US" sz="8000" dirty="0"/>
          </a:p>
          <a:p>
            <a:pPr marL="69850" algn="l" defTabSz="939800">
              <a:lnSpc>
                <a:spcPct val="90000"/>
              </a:lnSpc>
              <a:defRPr/>
            </a:pPr>
            <a:br>
              <a:rPr lang="en-US" sz="2000" dirty="0"/>
            </a:br>
            <a:endParaRPr lang="en-US" sz="2000" dirty="0"/>
          </a:p>
          <a:p>
            <a:pPr marL="527050" lvl="1" algn="l" defTabSz="939800">
              <a:lnSpc>
                <a:spcPct val="90000"/>
              </a:lnSpc>
              <a:defRPr/>
            </a:pPr>
            <a:r>
              <a:rPr lang="en-US" sz="1600" dirty="0">
                <a:latin typeface="Bookman Old Style" pitchFamily="18" charset="0"/>
              </a:rPr>
              <a:t>   </a:t>
            </a:r>
          </a:p>
          <a:p>
            <a:pPr algn="l"/>
            <a:endParaRPr lang="en-US" dirty="0"/>
          </a:p>
        </p:txBody>
      </p:sp>
      <p:pic>
        <p:nvPicPr>
          <p:cNvPr id="4" name="Picture 3" descr="A table with numbers and names&#10;&#10;Description automatically generated">
            <a:extLst>
              <a:ext uri="{FF2B5EF4-FFF2-40B4-BE49-F238E27FC236}">
                <a16:creationId xmlns:a16="http://schemas.microsoft.com/office/drawing/2014/main" id="{135918AD-D228-F74A-1C21-98494B254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75" y="1066800"/>
            <a:ext cx="4229862" cy="527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68579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chemeClr val="tx1"/>
                </a:solidFill>
                <a:effectLst/>
                <a:latin typeface="+mn-lt"/>
              </a:rPr>
              <a:t>Blitzing alternative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763000" cy="5638800"/>
          </a:xfrm>
        </p:spPr>
        <p:txBody>
          <a:bodyPr>
            <a:noAutofit/>
          </a:bodyPr>
          <a:lstStyle/>
          <a:p>
            <a:pPr marL="355600" lvl="0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P- column result 28-30 are automatic SACKS if the adjusted sack rating is positive</a:t>
            </a:r>
          </a:p>
          <a:p>
            <a:pPr marL="355600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If the adjusted rating is negative, roll against the adjusted rating to determine if the SACK stands</a:t>
            </a:r>
          </a:p>
          <a:p>
            <a:pPr marL="812800" lvl="1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/>
              <a:t>Using Bears as an example (i.e., -16 becomes -11)</a:t>
            </a:r>
          </a:p>
          <a:p>
            <a:pPr marL="1270000" lvl="2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Dice rolls 12 – 66 would result in a sack</a:t>
            </a:r>
          </a:p>
          <a:p>
            <a:pPr marL="1270000" lvl="2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If dice roll falls within new sack rating (11), check to see if the pass is completed</a:t>
            </a:r>
          </a:p>
          <a:p>
            <a:pPr marL="1270000" lvl="2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If the dice roll still falls within the adjusted completion rate (11-36) then the pass is complete </a:t>
            </a:r>
          </a:p>
          <a:p>
            <a:pPr marL="1270000" lvl="2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Use board result in parenthesis (7) and add 5 yards to the gain</a:t>
            </a:r>
          </a:p>
          <a:p>
            <a:pPr marL="1270000" lvl="2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If the roll is outside the range (41-66) then the pass is INCOMPLETE</a:t>
            </a:r>
          </a:p>
          <a:p>
            <a:pPr marL="69850" algn="l" defTabSz="939800">
              <a:lnSpc>
                <a:spcPct val="90000"/>
              </a:lnSpc>
              <a:defRPr/>
            </a:pP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69850" algn="l" defTabSz="939800">
              <a:lnSpc>
                <a:spcPct val="90000"/>
              </a:lnSpc>
              <a:defRPr/>
            </a:pPr>
            <a:br>
              <a:rPr lang="en-US" sz="2000" dirty="0"/>
            </a:br>
            <a:endParaRPr lang="en-US" sz="2000" dirty="0"/>
          </a:p>
          <a:p>
            <a:pPr marL="527050" lvl="1" algn="l" defTabSz="939800">
              <a:lnSpc>
                <a:spcPct val="90000"/>
              </a:lnSpc>
              <a:defRPr/>
            </a:pPr>
            <a:r>
              <a:rPr lang="en-US" sz="2000" dirty="0">
                <a:latin typeface="Bookman Old Style" pitchFamily="18" charset="0"/>
              </a:rPr>
              <a:t>   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746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68579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solidFill>
                  <a:schemeClr val="tx1"/>
                </a:solidFill>
                <a:effectLst/>
                <a:latin typeface="+mn-lt"/>
              </a:rPr>
              <a:t>Blitzing alternative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763000" cy="5638800"/>
          </a:xfrm>
        </p:spPr>
        <p:txBody>
          <a:bodyPr>
            <a:noAutofit/>
          </a:bodyPr>
          <a:lstStyle/>
          <a:p>
            <a:pPr marL="355600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/>
              <a:t>Treat PRN 20 as a 28 but follow all the SACK procedures outlined above</a:t>
            </a:r>
          </a:p>
          <a:p>
            <a:pPr marL="355600" lvl="0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/>
              <a:t>If an inside or outside running play was called read the number 2 lines above the card number on the boards</a:t>
            </a:r>
          </a:p>
          <a:p>
            <a:pPr marL="1270000" lvl="2" indent="-285750" algn="l" defTabSz="939800">
              <a:buFont typeface="Arial" pitchFamily="34" charset="0"/>
              <a:buChar char="•"/>
              <a:defRPr/>
            </a:pPr>
            <a:r>
              <a:rPr lang="en-US" sz="2800" dirty="0"/>
              <a:t>If the card number is 1,2,3,4,13,14,15 or 28 through 36 use it</a:t>
            </a:r>
          </a:p>
          <a:p>
            <a:pPr marL="1270000" lvl="2" indent="-285750" algn="l" defTabSz="939800">
              <a:buFont typeface="Arial" pitchFamily="34" charset="0"/>
              <a:buChar char="•"/>
              <a:defRPr/>
            </a:pPr>
            <a:r>
              <a:rPr lang="en-US" sz="2800" dirty="0"/>
              <a:t>If the card number is 24,25,26, or 27 read the number 28 for the result</a:t>
            </a:r>
          </a:p>
          <a:p>
            <a:pPr marL="355600" lvl="0" indent="-285750" algn="l" defTabSz="9398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/>
              <a:t>On Draw plays add 5 yards to any gain and use 30 for card numbers 24 through 29</a:t>
            </a:r>
            <a:br>
              <a:rPr lang="en-US" dirty="0"/>
            </a:br>
            <a:endParaRPr lang="en-US" dirty="0"/>
          </a:p>
          <a:p>
            <a:pPr marL="69850" algn="l" defTabSz="939800">
              <a:lnSpc>
                <a:spcPct val="90000"/>
              </a:lnSpc>
              <a:defRPr/>
            </a:pP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69850" algn="l" defTabSz="939800">
              <a:lnSpc>
                <a:spcPct val="90000"/>
              </a:lnSpc>
              <a:defRPr/>
            </a:pPr>
            <a:br>
              <a:rPr lang="en-US" sz="2000" dirty="0"/>
            </a:br>
            <a:endParaRPr lang="en-US" sz="2000" dirty="0"/>
          </a:p>
          <a:p>
            <a:pPr marL="527050" lvl="1" algn="l" defTabSz="939800">
              <a:lnSpc>
                <a:spcPct val="90000"/>
              </a:lnSpc>
              <a:defRPr/>
            </a:pPr>
            <a:r>
              <a:rPr lang="en-US" sz="2000" dirty="0">
                <a:latin typeface="Bookman Old Style" pitchFamily="18" charset="0"/>
              </a:rPr>
              <a:t>   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3806218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!SAIC-Theme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!SAIC-Theme</Template>
  <TotalTime>2271</TotalTime>
  <Words>601</Words>
  <Application>Microsoft Office PowerPoint</Application>
  <PresentationFormat>On-screen Show (4:3)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21" baseType="lpstr">
      <vt:lpstr>Aptos</vt:lpstr>
      <vt:lpstr>Aptos Display</vt:lpstr>
      <vt:lpstr>Arial</vt:lpstr>
      <vt:lpstr>Bookman Old Style</vt:lpstr>
      <vt:lpstr>Calibri</vt:lpstr>
      <vt:lpstr>Franklin Gothic Book</vt:lpstr>
      <vt:lpstr>Franklin Gothic Demi</vt:lpstr>
      <vt:lpstr>Franklin Gothic Medium</vt:lpstr>
      <vt:lpstr>Franklin Gothic Medium Cond</vt:lpstr>
      <vt:lpstr>Wingdings</vt:lpstr>
      <vt:lpstr>Wingdings 2</vt:lpstr>
      <vt:lpstr>Wingdings 3</vt:lpstr>
      <vt:lpstr>!SAIC-Theme</vt:lpstr>
      <vt:lpstr>3_Custom Design</vt:lpstr>
      <vt:lpstr>4_Custom Design</vt:lpstr>
      <vt:lpstr>Apex</vt:lpstr>
      <vt:lpstr> Blitzing alternative</vt:lpstr>
      <vt:lpstr> Blitzing alternative</vt:lpstr>
      <vt:lpstr> Blitzing alternative</vt:lpstr>
      <vt:lpstr> Blitzing alternative</vt:lpstr>
      <vt:lpstr> Blitzing alternative</vt:lpstr>
    </vt:vector>
  </TitlesOfParts>
  <Company>SAIC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Oguard62’s Demonstration</dc:title>
  <dc:creator>Barath, Gregory J.</dc:creator>
  <cp:lastModifiedBy>Greg Barath</cp:lastModifiedBy>
  <cp:revision>43</cp:revision>
  <dcterms:created xsi:type="dcterms:W3CDTF">2013-08-02T14:23:14Z</dcterms:created>
  <dcterms:modified xsi:type="dcterms:W3CDTF">2024-04-08T19:58:48Z</dcterms:modified>
</cp:coreProperties>
</file>